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4"/>
  </p:sldMasterIdLst>
  <p:notesMasterIdLst>
    <p:notesMasterId r:id="rId55"/>
  </p:notesMasterIdLst>
  <p:handoutMasterIdLst>
    <p:handoutMasterId r:id="rId56"/>
  </p:handoutMasterIdLst>
  <p:sldIdLst>
    <p:sldId id="326" r:id="rId5"/>
    <p:sldId id="340" r:id="rId6"/>
    <p:sldId id="346" r:id="rId7"/>
    <p:sldId id="697" r:id="rId8"/>
    <p:sldId id="698" r:id="rId9"/>
    <p:sldId id="699" r:id="rId10"/>
    <p:sldId id="701" r:id="rId11"/>
    <p:sldId id="702" r:id="rId12"/>
    <p:sldId id="647" r:id="rId13"/>
    <p:sldId id="648" r:id="rId14"/>
    <p:sldId id="680" r:id="rId15"/>
    <p:sldId id="681" r:id="rId16"/>
    <p:sldId id="653" r:id="rId17"/>
    <p:sldId id="655" r:id="rId18"/>
    <p:sldId id="642" r:id="rId19"/>
    <p:sldId id="646" r:id="rId20"/>
    <p:sldId id="649" r:id="rId21"/>
    <p:sldId id="650" r:id="rId22"/>
    <p:sldId id="651" r:id="rId23"/>
    <p:sldId id="652" r:id="rId24"/>
    <p:sldId id="703" r:id="rId25"/>
    <p:sldId id="677" r:id="rId26"/>
    <p:sldId id="684" r:id="rId27"/>
    <p:sldId id="685" r:id="rId28"/>
    <p:sldId id="686" r:id="rId29"/>
    <p:sldId id="688" r:id="rId30"/>
    <p:sldId id="689" r:id="rId31"/>
    <p:sldId id="679" r:id="rId32"/>
    <p:sldId id="678" r:id="rId33"/>
    <p:sldId id="691" r:id="rId34"/>
    <p:sldId id="690" r:id="rId35"/>
    <p:sldId id="692" r:id="rId36"/>
    <p:sldId id="682" r:id="rId37"/>
    <p:sldId id="693" r:id="rId38"/>
    <p:sldId id="694" r:id="rId39"/>
    <p:sldId id="683" r:id="rId40"/>
    <p:sldId id="695" r:id="rId41"/>
    <p:sldId id="704" r:id="rId42"/>
    <p:sldId id="657" r:id="rId43"/>
    <p:sldId id="658" r:id="rId44"/>
    <p:sldId id="659" r:id="rId45"/>
    <p:sldId id="668" r:id="rId46"/>
    <p:sldId id="705" r:id="rId47"/>
    <p:sldId id="663" r:id="rId48"/>
    <p:sldId id="660" r:id="rId49"/>
    <p:sldId id="670" r:id="rId50"/>
    <p:sldId id="669" r:id="rId51"/>
    <p:sldId id="664" r:id="rId52"/>
    <p:sldId id="671" r:id="rId53"/>
    <p:sldId id="632" r:id="rId54"/>
  </p:sldIdLst>
  <p:sldSz cx="9144000" cy="5143500" type="screen16x9"/>
  <p:notesSz cx="7010400" cy="9296400"/>
  <p:custDataLst>
    <p:tags r:id="rId5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 Options" id="{658983F5-1E9B-904E-B43A-63D7C55F874E}">
          <p14:sldIdLst>
            <p14:sldId id="326"/>
          </p14:sldIdLst>
        </p14:section>
        <p14:section name="Content Slides" id="{A4E9E20F-49EE-024A-BDC1-C015D1AAC1AD}">
          <p14:sldIdLst>
            <p14:sldId id="340"/>
            <p14:sldId id="346"/>
            <p14:sldId id="697"/>
            <p14:sldId id="698"/>
            <p14:sldId id="699"/>
            <p14:sldId id="701"/>
            <p14:sldId id="702"/>
            <p14:sldId id="647"/>
            <p14:sldId id="648"/>
            <p14:sldId id="680"/>
            <p14:sldId id="681"/>
            <p14:sldId id="653"/>
            <p14:sldId id="655"/>
            <p14:sldId id="642"/>
            <p14:sldId id="646"/>
            <p14:sldId id="649"/>
            <p14:sldId id="650"/>
            <p14:sldId id="651"/>
            <p14:sldId id="652"/>
            <p14:sldId id="703"/>
            <p14:sldId id="677"/>
            <p14:sldId id="684"/>
            <p14:sldId id="685"/>
            <p14:sldId id="686"/>
            <p14:sldId id="688"/>
            <p14:sldId id="689"/>
            <p14:sldId id="679"/>
            <p14:sldId id="678"/>
            <p14:sldId id="691"/>
            <p14:sldId id="690"/>
            <p14:sldId id="692"/>
            <p14:sldId id="682"/>
            <p14:sldId id="693"/>
            <p14:sldId id="694"/>
            <p14:sldId id="683"/>
            <p14:sldId id="695"/>
            <p14:sldId id="704"/>
            <p14:sldId id="657"/>
            <p14:sldId id="658"/>
            <p14:sldId id="659"/>
            <p14:sldId id="668"/>
            <p14:sldId id="705"/>
            <p14:sldId id="663"/>
            <p14:sldId id="660"/>
            <p14:sldId id="670"/>
            <p14:sldId id="669"/>
            <p14:sldId id="664"/>
            <p14:sldId id="671"/>
          </p14:sldIdLst>
        </p14:section>
        <p14:section name="Thank You Slides" id="{09CC7A69-F621-904B-BD77-31C203DF6A56}">
          <p14:sldIdLst>
            <p14:sldId id="63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08" userDrawn="1">
          <p15:clr>
            <a:srgbClr val="A4A3A4"/>
          </p15:clr>
        </p15:guide>
        <p15:guide id="2" orient="horz" pos="2988" userDrawn="1">
          <p15:clr>
            <a:srgbClr val="A4A3A4"/>
          </p15:clr>
        </p15:guide>
        <p15:guide id="3" pos="1416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2088" userDrawn="1">
          <p15:clr>
            <a:srgbClr val="A4A3A4"/>
          </p15:clr>
        </p15:guide>
        <p15:guide id="6" pos="3528" userDrawn="1">
          <p15:clr>
            <a:srgbClr val="A4A3A4"/>
          </p15:clr>
        </p15:guide>
        <p15:guide id="7" pos="40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928">
          <p15:clr>
            <a:srgbClr val="A4A3A4"/>
          </p15:clr>
        </p15:guide>
        <p15:guide id="4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nold, Amy" initials="AA" lastIdx="8" clrIdx="0">
    <p:extLst>
      <p:ext uri="{19B8F6BF-5375-455C-9EA6-DF929625EA0E}">
        <p15:presenceInfo xmlns:p15="http://schemas.microsoft.com/office/powerpoint/2012/main" userId="S-1-5-21-2516725855-2359674507-435327265-5891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C9B3B3"/>
    <a:srgbClr val="BB0000"/>
    <a:srgbClr val="CC3E3E"/>
    <a:srgbClr val="6BBB00"/>
    <a:srgbClr val="115E67"/>
    <a:srgbClr val="772583"/>
    <a:srgbClr val="B5BD00"/>
    <a:srgbClr val="6BBBAE"/>
    <a:srgbClr val="6BBB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7466" autoAdjust="0"/>
  </p:normalViewPr>
  <p:slideViewPr>
    <p:cSldViewPr snapToGrid="0">
      <p:cViewPr varScale="1">
        <p:scale>
          <a:sx n="137" d="100"/>
          <a:sy n="137" d="100"/>
        </p:scale>
        <p:origin x="126" y="252"/>
      </p:cViewPr>
      <p:guideLst>
        <p:guide orient="horz" pos="708"/>
        <p:guide orient="horz" pos="2988"/>
        <p:guide pos="1416"/>
        <p:guide pos="3840"/>
        <p:guide pos="2088"/>
        <p:guide pos="3528"/>
        <p:guide pos="400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500" y="1794"/>
      </p:cViewPr>
      <p:guideLst>
        <p:guide orient="horz" pos="2880"/>
        <p:guide pos="2160"/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gs" Target="tags/tag1.xml"/><Relationship Id="rId61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BEB7D2-C949-4E19-9B0A-BC4FD08FAC1B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C7F07AC5-738A-4A22-919D-A17EA664F38E}">
      <dgm:prSet phldrT="[Text]" custT="1"/>
      <dgm:spPr/>
      <dgm:t>
        <a:bodyPr/>
        <a:lstStyle/>
        <a:p>
          <a:r>
            <a:rPr lang="en-US" sz="2000" b="1" dirty="0"/>
            <a:t>Awareness</a:t>
          </a:r>
        </a:p>
      </dgm:t>
    </dgm:pt>
    <dgm:pt modelId="{3A982B6F-0A45-44D3-A032-A5321672F935}" type="parTrans" cxnId="{EC954B54-42E6-4770-B92F-76456E65B949}">
      <dgm:prSet/>
      <dgm:spPr/>
      <dgm:t>
        <a:bodyPr/>
        <a:lstStyle/>
        <a:p>
          <a:endParaRPr lang="en-US"/>
        </a:p>
      </dgm:t>
    </dgm:pt>
    <dgm:pt modelId="{DCAD701F-7B85-4318-AE65-06C02A80715A}" type="sibTrans" cxnId="{EC954B54-42E6-4770-B92F-76456E65B949}">
      <dgm:prSet/>
      <dgm:spPr/>
      <dgm:t>
        <a:bodyPr/>
        <a:lstStyle/>
        <a:p>
          <a:endParaRPr lang="en-US"/>
        </a:p>
      </dgm:t>
    </dgm:pt>
    <dgm:pt modelId="{9E7007CF-CACF-41FE-BD42-05590C0BDEB2}">
      <dgm:prSet phldrT="[Text]" custT="1"/>
      <dgm:spPr/>
      <dgm:t>
        <a:bodyPr/>
        <a:lstStyle/>
        <a:p>
          <a:r>
            <a:rPr lang="en-US" sz="1800" b="1" dirty="0"/>
            <a:t>Consideration</a:t>
          </a:r>
        </a:p>
      </dgm:t>
    </dgm:pt>
    <dgm:pt modelId="{E380D169-9DA7-45FE-9AFE-E18ABB18ACEB}" type="parTrans" cxnId="{DBEF6531-6ACF-4C2C-B50A-1B53EFA60818}">
      <dgm:prSet/>
      <dgm:spPr/>
      <dgm:t>
        <a:bodyPr/>
        <a:lstStyle/>
        <a:p>
          <a:endParaRPr lang="en-US"/>
        </a:p>
      </dgm:t>
    </dgm:pt>
    <dgm:pt modelId="{014E8C14-F179-4EC3-A5EC-4912C8EFC251}" type="sibTrans" cxnId="{DBEF6531-6ACF-4C2C-B50A-1B53EFA60818}">
      <dgm:prSet/>
      <dgm:spPr/>
      <dgm:t>
        <a:bodyPr/>
        <a:lstStyle/>
        <a:p>
          <a:endParaRPr lang="en-US"/>
        </a:p>
      </dgm:t>
    </dgm:pt>
    <dgm:pt modelId="{0654F1ED-20C3-4AB5-AF62-971DE0C9D71B}">
      <dgm:prSet phldrT="[Text]" custT="1"/>
      <dgm:spPr/>
      <dgm:t>
        <a:bodyPr/>
        <a:lstStyle/>
        <a:p>
          <a:r>
            <a:rPr lang="en-US" sz="1050" b="1" dirty="0"/>
            <a:t>Conversion</a:t>
          </a:r>
        </a:p>
      </dgm:t>
    </dgm:pt>
    <dgm:pt modelId="{32BC4B8A-96B9-4B52-A9A9-EDD1D4CC5BD5}" type="parTrans" cxnId="{CD4A086A-B7C0-4CB8-B62E-EFE811D32F0D}">
      <dgm:prSet/>
      <dgm:spPr/>
      <dgm:t>
        <a:bodyPr/>
        <a:lstStyle/>
        <a:p>
          <a:endParaRPr lang="en-US"/>
        </a:p>
      </dgm:t>
    </dgm:pt>
    <dgm:pt modelId="{642BC9EA-991B-4C46-87BF-76C8A3AD548C}" type="sibTrans" cxnId="{CD4A086A-B7C0-4CB8-B62E-EFE811D32F0D}">
      <dgm:prSet/>
      <dgm:spPr/>
      <dgm:t>
        <a:bodyPr/>
        <a:lstStyle/>
        <a:p>
          <a:endParaRPr lang="en-US"/>
        </a:p>
      </dgm:t>
    </dgm:pt>
    <dgm:pt modelId="{21D9295F-F46C-4792-8107-87B450CAF1D3}">
      <dgm:prSet phldrT="[Text]" custT="1"/>
      <dgm:spPr/>
      <dgm:t>
        <a:bodyPr/>
        <a:lstStyle/>
        <a:p>
          <a:r>
            <a:rPr lang="en-US" sz="1800" dirty="0"/>
            <a:t>Generate interest </a:t>
          </a:r>
        </a:p>
      </dgm:t>
    </dgm:pt>
    <dgm:pt modelId="{5D525A4E-6825-49E8-A163-A454B37241A3}" type="parTrans" cxnId="{ED1F3104-DE23-444E-BC5C-C7545CB8F3FF}">
      <dgm:prSet/>
      <dgm:spPr/>
      <dgm:t>
        <a:bodyPr/>
        <a:lstStyle/>
        <a:p>
          <a:endParaRPr lang="en-US"/>
        </a:p>
      </dgm:t>
    </dgm:pt>
    <dgm:pt modelId="{81BF9896-4F8D-4E19-8C79-46E24BDD4217}" type="sibTrans" cxnId="{ED1F3104-DE23-444E-BC5C-C7545CB8F3FF}">
      <dgm:prSet/>
      <dgm:spPr/>
      <dgm:t>
        <a:bodyPr/>
        <a:lstStyle/>
        <a:p>
          <a:endParaRPr lang="en-US"/>
        </a:p>
      </dgm:t>
    </dgm:pt>
    <dgm:pt modelId="{A626BF4F-869A-4386-963E-64345FCE2601}">
      <dgm:prSet phldrT="[Text]" custT="1"/>
      <dgm:spPr/>
      <dgm:t>
        <a:bodyPr/>
        <a:lstStyle/>
        <a:p>
          <a:r>
            <a:rPr lang="en-US" sz="1800" dirty="0"/>
            <a:t>Get people to seek more information</a:t>
          </a:r>
        </a:p>
      </dgm:t>
    </dgm:pt>
    <dgm:pt modelId="{3BD92251-FABB-4AE0-9B32-1FCEA88B2EED}" type="parTrans" cxnId="{A3927C46-0021-4E18-80DB-E0BB002909A8}">
      <dgm:prSet/>
      <dgm:spPr/>
      <dgm:t>
        <a:bodyPr/>
        <a:lstStyle/>
        <a:p>
          <a:endParaRPr lang="en-US"/>
        </a:p>
      </dgm:t>
    </dgm:pt>
    <dgm:pt modelId="{FDE093FB-54B3-40BF-964A-BD585C1167FF}" type="sibTrans" cxnId="{A3927C46-0021-4E18-80DB-E0BB002909A8}">
      <dgm:prSet/>
      <dgm:spPr/>
      <dgm:t>
        <a:bodyPr/>
        <a:lstStyle/>
        <a:p>
          <a:endParaRPr lang="en-US"/>
        </a:p>
      </dgm:t>
    </dgm:pt>
    <dgm:pt modelId="{7A5CFFC9-F17D-4DD3-934E-703A4EE8C939}">
      <dgm:prSet phldrT="[Text]" custT="1"/>
      <dgm:spPr/>
      <dgm:t>
        <a:bodyPr/>
        <a:lstStyle/>
        <a:p>
          <a:r>
            <a:rPr lang="en-US" sz="1800" dirty="0"/>
            <a:t>Encourage people to become patients</a:t>
          </a:r>
        </a:p>
      </dgm:t>
    </dgm:pt>
    <dgm:pt modelId="{D0B7D5B1-AD60-4475-9999-35EC7CD0ED51}" type="parTrans" cxnId="{3B52C0B8-3723-4BAE-B043-46461B27DCB6}">
      <dgm:prSet/>
      <dgm:spPr/>
      <dgm:t>
        <a:bodyPr/>
        <a:lstStyle/>
        <a:p>
          <a:endParaRPr lang="en-US"/>
        </a:p>
      </dgm:t>
    </dgm:pt>
    <dgm:pt modelId="{7BAB5FB9-F9C0-4A0E-928A-B8EC287F7880}" type="sibTrans" cxnId="{3B52C0B8-3723-4BAE-B043-46461B27DCB6}">
      <dgm:prSet/>
      <dgm:spPr/>
      <dgm:t>
        <a:bodyPr/>
        <a:lstStyle/>
        <a:p>
          <a:endParaRPr lang="en-US"/>
        </a:p>
      </dgm:t>
    </dgm:pt>
    <dgm:pt modelId="{07B2C898-91A6-4401-92B0-864C5E73D04D}">
      <dgm:prSet phldrT="[Text]" custT="1"/>
      <dgm:spPr/>
      <dgm:t>
        <a:bodyPr/>
        <a:lstStyle/>
        <a:p>
          <a:r>
            <a:rPr lang="en-US" sz="1400" dirty="0"/>
            <a:t>Lifestyle images/Videos</a:t>
          </a:r>
        </a:p>
      </dgm:t>
    </dgm:pt>
    <dgm:pt modelId="{E8AF4717-1A92-41EB-ADD2-44DFB0DCFF0E}" type="parTrans" cxnId="{88AE9589-746B-4956-83DF-7795B211489E}">
      <dgm:prSet/>
      <dgm:spPr/>
      <dgm:t>
        <a:bodyPr/>
        <a:lstStyle/>
        <a:p>
          <a:endParaRPr lang="en-US"/>
        </a:p>
      </dgm:t>
    </dgm:pt>
    <dgm:pt modelId="{530B0349-F84F-45C1-9BF3-B9C2F1028446}" type="sibTrans" cxnId="{88AE9589-746B-4956-83DF-7795B211489E}">
      <dgm:prSet/>
      <dgm:spPr/>
      <dgm:t>
        <a:bodyPr/>
        <a:lstStyle/>
        <a:p>
          <a:endParaRPr lang="en-US"/>
        </a:p>
      </dgm:t>
    </dgm:pt>
    <dgm:pt modelId="{B1799E30-B417-429C-977E-5C909EF17ED8}">
      <dgm:prSet phldrT="[Text]" custT="1"/>
      <dgm:spPr/>
      <dgm:t>
        <a:bodyPr/>
        <a:lstStyle/>
        <a:p>
          <a:r>
            <a:rPr lang="en-US" sz="1400" dirty="0"/>
            <a:t>Infographics/ Service </a:t>
          </a:r>
        </a:p>
      </dgm:t>
    </dgm:pt>
    <dgm:pt modelId="{D88F261C-E0CC-42D3-A200-96610A18374B}" type="parTrans" cxnId="{DF734361-AF1C-45FD-AA1A-05ECB71B25B0}">
      <dgm:prSet/>
      <dgm:spPr/>
      <dgm:t>
        <a:bodyPr/>
        <a:lstStyle/>
        <a:p>
          <a:endParaRPr lang="en-US"/>
        </a:p>
      </dgm:t>
    </dgm:pt>
    <dgm:pt modelId="{4B8B9C84-E1C7-49FD-94FB-B51B022DFD99}" type="sibTrans" cxnId="{DF734361-AF1C-45FD-AA1A-05ECB71B25B0}">
      <dgm:prSet/>
      <dgm:spPr/>
      <dgm:t>
        <a:bodyPr/>
        <a:lstStyle/>
        <a:p>
          <a:endParaRPr lang="en-US"/>
        </a:p>
      </dgm:t>
    </dgm:pt>
    <dgm:pt modelId="{4E0239A8-8F56-4D1E-A64A-82E3F8FF1E56}">
      <dgm:prSet phldrT="[Text]" custT="1"/>
      <dgm:spPr/>
      <dgm:t>
        <a:bodyPr/>
        <a:lstStyle/>
        <a:p>
          <a:r>
            <a:rPr lang="en-US" sz="1400" dirty="0"/>
            <a:t>Testimonials/ Offers</a:t>
          </a:r>
        </a:p>
      </dgm:t>
    </dgm:pt>
    <dgm:pt modelId="{530518DD-9E24-44B1-8367-CD60E59DDC53}" type="parTrans" cxnId="{3E5BB7A7-1748-40CE-8FA5-C76C9CD6B5EA}">
      <dgm:prSet/>
      <dgm:spPr/>
      <dgm:t>
        <a:bodyPr/>
        <a:lstStyle/>
        <a:p>
          <a:endParaRPr lang="en-US"/>
        </a:p>
      </dgm:t>
    </dgm:pt>
    <dgm:pt modelId="{BE546F98-4A56-4435-B8DE-5B3916E2C15F}" type="sibTrans" cxnId="{3E5BB7A7-1748-40CE-8FA5-C76C9CD6B5EA}">
      <dgm:prSet/>
      <dgm:spPr/>
      <dgm:t>
        <a:bodyPr/>
        <a:lstStyle/>
        <a:p>
          <a:endParaRPr lang="en-US"/>
        </a:p>
      </dgm:t>
    </dgm:pt>
    <dgm:pt modelId="{1250DBEF-A6D2-489B-8AE3-30C62E0A95A9}" type="pres">
      <dgm:prSet presAssocID="{14BEB7D2-C949-4E19-9B0A-BC4FD08FAC1B}" presName="Name0" presStyleCnt="0">
        <dgm:presLayoutVars>
          <dgm:dir/>
          <dgm:animLvl val="lvl"/>
          <dgm:resizeHandles val="exact"/>
        </dgm:presLayoutVars>
      </dgm:prSet>
      <dgm:spPr/>
    </dgm:pt>
    <dgm:pt modelId="{CB5231FD-6096-4475-BE25-D74ACBCB0875}" type="pres">
      <dgm:prSet presAssocID="{C7F07AC5-738A-4A22-919D-A17EA664F38E}" presName="Name8" presStyleCnt="0"/>
      <dgm:spPr/>
    </dgm:pt>
    <dgm:pt modelId="{87681269-9354-4900-91B0-B419E67C9BF2}" type="pres">
      <dgm:prSet presAssocID="{C7F07AC5-738A-4A22-919D-A17EA664F38E}" presName="acctBkgd" presStyleLbl="alignAcc1" presStyleIdx="0" presStyleCnt="3"/>
      <dgm:spPr/>
    </dgm:pt>
    <dgm:pt modelId="{66020569-ABD7-413D-A3C5-CF8FE3D8042A}" type="pres">
      <dgm:prSet presAssocID="{C7F07AC5-738A-4A22-919D-A17EA664F38E}" presName="acctTx" presStyleLbl="alignAcc1" presStyleIdx="0" presStyleCnt="3">
        <dgm:presLayoutVars>
          <dgm:bulletEnabled val="1"/>
        </dgm:presLayoutVars>
      </dgm:prSet>
      <dgm:spPr/>
    </dgm:pt>
    <dgm:pt modelId="{4B4D015C-12AD-4843-A5CF-C24A40037D40}" type="pres">
      <dgm:prSet presAssocID="{C7F07AC5-738A-4A22-919D-A17EA664F38E}" presName="level" presStyleLbl="node1" presStyleIdx="0" presStyleCnt="3">
        <dgm:presLayoutVars>
          <dgm:chMax val="1"/>
          <dgm:bulletEnabled val="1"/>
        </dgm:presLayoutVars>
      </dgm:prSet>
      <dgm:spPr/>
    </dgm:pt>
    <dgm:pt modelId="{43B8B40C-C349-48E6-BC3E-FFB1BF347399}" type="pres">
      <dgm:prSet presAssocID="{C7F07AC5-738A-4A22-919D-A17EA664F38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AE1E69B-7B14-4899-BDF7-4AAA8C7ADE79}" type="pres">
      <dgm:prSet presAssocID="{9E7007CF-CACF-41FE-BD42-05590C0BDEB2}" presName="Name8" presStyleCnt="0"/>
      <dgm:spPr/>
    </dgm:pt>
    <dgm:pt modelId="{9FACB008-12AD-440C-8E7A-2B5249D50868}" type="pres">
      <dgm:prSet presAssocID="{9E7007CF-CACF-41FE-BD42-05590C0BDEB2}" presName="acctBkgd" presStyleLbl="alignAcc1" presStyleIdx="1" presStyleCnt="3"/>
      <dgm:spPr/>
    </dgm:pt>
    <dgm:pt modelId="{CF92AA6E-67FA-428F-963E-5AC635341446}" type="pres">
      <dgm:prSet presAssocID="{9E7007CF-CACF-41FE-BD42-05590C0BDEB2}" presName="acctTx" presStyleLbl="alignAcc1" presStyleIdx="1" presStyleCnt="3">
        <dgm:presLayoutVars>
          <dgm:bulletEnabled val="1"/>
        </dgm:presLayoutVars>
      </dgm:prSet>
      <dgm:spPr/>
    </dgm:pt>
    <dgm:pt modelId="{939ECDAF-AF0C-4ECE-8E6B-7E0D24CA439A}" type="pres">
      <dgm:prSet presAssocID="{9E7007CF-CACF-41FE-BD42-05590C0BDEB2}" presName="level" presStyleLbl="node1" presStyleIdx="1" presStyleCnt="3">
        <dgm:presLayoutVars>
          <dgm:chMax val="1"/>
          <dgm:bulletEnabled val="1"/>
        </dgm:presLayoutVars>
      </dgm:prSet>
      <dgm:spPr/>
    </dgm:pt>
    <dgm:pt modelId="{EC744351-AB84-4488-ABE9-4D2F303ACBDF}" type="pres">
      <dgm:prSet presAssocID="{9E7007CF-CACF-41FE-BD42-05590C0BDEB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665F192-C393-46ED-A1B5-BDFC66C59FAE}" type="pres">
      <dgm:prSet presAssocID="{0654F1ED-20C3-4AB5-AF62-971DE0C9D71B}" presName="Name8" presStyleCnt="0"/>
      <dgm:spPr/>
    </dgm:pt>
    <dgm:pt modelId="{8A6EFBA3-CBC0-43F2-88DC-40B6D5D59086}" type="pres">
      <dgm:prSet presAssocID="{0654F1ED-20C3-4AB5-AF62-971DE0C9D71B}" presName="acctBkgd" presStyleLbl="alignAcc1" presStyleIdx="2" presStyleCnt="3"/>
      <dgm:spPr/>
    </dgm:pt>
    <dgm:pt modelId="{022398D9-ADBE-4DE6-AE70-06DAADF6CA34}" type="pres">
      <dgm:prSet presAssocID="{0654F1ED-20C3-4AB5-AF62-971DE0C9D71B}" presName="acctTx" presStyleLbl="alignAcc1" presStyleIdx="2" presStyleCnt="3">
        <dgm:presLayoutVars>
          <dgm:bulletEnabled val="1"/>
        </dgm:presLayoutVars>
      </dgm:prSet>
      <dgm:spPr/>
    </dgm:pt>
    <dgm:pt modelId="{5A1CC74E-4765-4F40-93B5-0E4F23D1A9FF}" type="pres">
      <dgm:prSet presAssocID="{0654F1ED-20C3-4AB5-AF62-971DE0C9D71B}" presName="level" presStyleLbl="node1" presStyleIdx="2" presStyleCnt="3">
        <dgm:presLayoutVars>
          <dgm:chMax val="1"/>
          <dgm:bulletEnabled val="1"/>
        </dgm:presLayoutVars>
      </dgm:prSet>
      <dgm:spPr/>
    </dgm:pt>
    <dgm:pt modelId="{771F7B80-C31B-43A8-8ADD-96289D1AC967}" type="pres">
      <dgm:prSet presAssocID="{0654F1ED-20C3-4AB5-AF62-971DE0C9D71B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B178300-4EDC-4D67-BBBC-28813CF254CD}" type="presOf" srcId="{07B2C898-91A6-4401-92B0-864C5E73D04D}" destId="{66020569-ABD7-413D-A3C5-CF8FE3D8042A}" srcOrd="1" destOrd="1" presId="urn:microsoft.com/office/officeart/2005/8/layout/pyramid3"/>
    <dgm:cxn modelId="{944C8F03-9F52-46A6-8B99-68F1C2D006C1}" type="presOf" srcId="{21D9295F-F46C-4792-8107-87B450CAF1D3}" destId="{66020569-ABD7-413D-A3C5-CF8FE3D8042A}" srcOrd="1" destOrd="0" presId="urn:microsoft.com/office/officeart/2005/8/layout/pyramid3"/>
    <dgm:cxn modelId="{ED1F3104-DE23-444E-BC5C-C7545CB8F3FF}" srcId="{C7F07AC5-738A-4A22-919D-A17EA664F38E}" destId="{21D9295F-F46C-4792-8107-87B450CAF1D3}" srcOrd="0" destOrd="0" parTransId="{5D525A4E-6825-49E8-A163-A454B37241A3}" sibTransId="{81BF9896-4F8D-4E19-8C79-46E24BDD4217}"/>
    <dgm:cxn modelId="{442D7E1C-B9CC-4015-907D-5DA8A6A02FD6}" type="presOf" srcId="{0654F1ED-20C3-4AB5-AF62-971DE0C9D71B}" destId="{5A1CC74E-4765-4F40-93B5-0E4F23D1A9FF}" srcOrd="0" destOrd="0" presId="urn:microsoft.com/office/officeart/2005/8/layout/pyramid3"/>
    <dgm:cxn modelId="{2303592B-83DF-48B8-B001-56DD59F0717F}" type="presOf" srcId="{7A5CFFC9-F17D-4DD3-934E-703A4EE8C939}" destId="{8A6EFBA3-CBC0-43F2-88DC-40B6D5D59086}" srcOrd="0" destOrd="0" presId="urn:microsoft.com/office/officeart/2005/8/layout/pyramid3"/>
    <dgm:cxn modelId="{02FAE830-8372-4954-B0E4-398A88818242}" type="presOf" srcId="{C7F07AC5-738A-4A22-919D-A17EA664F38E}" destId="{4B4D015C-12AD-4843-A5CF-C24A40037D40}" srcOrd="0" destOrd="0" presId="urn:microsoft.com/office/officeart/2005/8/layout/pyramid3"/>
    <dgm:cxn modelId="{DBEF6531-6ACF-4C2C-B50A-1B53EFA60818}" srcId="{14BEB7D2-C949-4E19-9B0A-BC4FD08FAC1B}" destId="{9E7007CF-CACF-41FE-BD42-05590C0BDEB2}" srcOrd="1" destOrd="0" parTransId="{E380D169-9DA7-45FE-9AFE-E18ABB18ACEB}" sibTransId="{014E8C14-F179-4EC3-A5EC-4912C8EFC251}"/>
    <dgm:cxn modelId="{DF734361-AF1C-45FD-AA1A-05ECB71B25B0}" srcId="{A626BF4F-869A-4386-963E-64345FCE2601}" destId="{B1799E30-B417-429C-977E-5C909EF17ED8}" srcOrd="0" destOrd="0" parTransId="{D88F261C-E0CC-42D3-A200-96610A18374B}" sibTransId="{4B8B9C84-E1C7-49FD-94FB-B51B022DFD99}"/>
    <dgm:cxn modelId="{A3927C46-0021-4E18-80DB-E0BB002909A8}" srcId="{9E7007CF-CACF-41FE-BD42-05590C0BDEB2}" destId="{A626BF4F-869A-4386-963E-64345FCE2601}" srcOrd="0" destOrd="0" parTransId="{3BD92251-FABB-4AE0-9B32-1FCEA88B2EED}" sibTransId="{FDE093FB-54B3-40BF-964A-BD585C1167FF}"/>
    <dgm:cxn modelId="{3A204747-CF97-4892-BCD0-637C49778A5D}" type="presOf" srcId="{0654F1ED-20C3-4AB5-AF62-971DE0C9D71B}" destId="{771F7B80-C31B-43A8-8ADD-96289D1AC967}" srcOrd="1" destOrd="0" presId="urn:microsoft.com/office/officeart/2005/8/layout/pyramid3"/>
    <dgm:cxn modelId="{CD4A086A-B7C0-4CB8-B62E-EFE811D32F0D}" srcId="{14BEB7D2-C949-4E19-9B0A-BC4FD08FAC1B}" destId="{0654F1ED-20C3-4AB5-AF62-971DE0C9D71B}" srcOrd="2" destOrd="0" parTransId="{32BC4B8A-96B9-4B52-A9A9-EDD1D4CC5BD5}" sibTransId="{642BC9EA-991B-4C46-87BF-76C8A3AD548C}"/>
    <dgm:cxn modelId="{CDDFD04A-FB0C-4937-A8FD-AAD2EE98BE85}" type="presOf" srcId="{A626BF4F-869A-4386-963E-64345FCE2601}" destId="{9FACB008-12AD-440C-8E7A-2B5249D50868}" srcOrd="0" destOrd="0" presId="urn:microsoft.com/office/officeart/2005/8/layout/pyramid3"/>
    <dgm:cxn modelId="{AE7A284F-4B3D-4D2D-B5E8-3192FD9E6EB1}" type="presOf" srcId="{07B2C898-91A6-4401-92B0-864C5E73D04D}" destId="{87681269-9354-4900-91B0-B419E67C9BF2}" srcOrd="0" destOrd="1" presId="urn:microsoft.com/office/officeart/2005/8/layout/pyramid3"/>
    <dgm:cxn modelId="{3DDBA450-DD3A-48AE-AAE0-DC374691D0BF}" type="presOf" srcId="{C7F07AC5-738A-4A22-919D-A17EA664F38E}" destId="{43B8B40C-C349-48E6-BC3E-FFB1BF347399}" srcOrd="1" destOrd="0" presId="urn:microsoft.com/office/officeart/2005/8/layout/pyramid3"/>
    <dgm:cxn modelId="{1DFC2572-4C01-4656-9204-00A99DF4DBD4}" type="presOf" srcId="{14BEB7D2-C949-4E19-9B0A-BC4FD08FAC1B}" destId="{1250DBEF-A6D2-489B-8AE3-30C62E0A95A9}" srcOrd="0" destOrd="0" presId="urn:microsoft.com/office/officeart/2005/8/layout/pyramid3"/>
    <dgm:cxn modelId="{EC954B54-42E6-4770-B92F-76456E65B949}" srcId="{14BEB7D2-C949-4E19-9B0A-BC4FD08FAC1B}" destId="{C7F07AC5-738A-4A22-919D-A17EA664F38E}" srcOrd="0" destOrd="0" parTransId="{3A982B6F-0A45-44D3-A032-A5321672F935}" sibTransId="{DCAD701F-7B85-4318-AE65-06C02A80715A}"/>
    <dgm:cxn modelId="{88AE9589-746B-4956-83DF-7795B211489E}" srcId="{21D9295F-F46C-4792-8107-87B450CAF1D3}" destId="{07B2C898-91A6-4401-92B0-864C5E73D04D}" srcOrd="0" destOrd="0" parTransId="{E8AF4717-1A92-41EB-ADD2-44DFB0DCFF0E}" sibTransId="{530B0349-F84F-45C1-9BF3-B9C2F1028446}"/>
    <dgm:cxn modelId="{CD99EA93-E072-442C-BB02-3EB43713C38C}" type="presOf" srcId="{7A5CFFC9-F17D-4DD3-934E-703A4EE8C939}" destId="{022398D9-ADBE-4DE6-AE70-06DAADF6CA34}" srcOrd="1" destOrd="0" presId="urn:microsoft.com/office/officeart/2005/8/layout/pyramid3"/>
    <dgm:cxn modelId="{AB9D9BA6-D56C-458B-96C0-A1E19782B0FE}" type="presOf" srcId="{4E0239A8-8F56-4D1E-A64A-82E3F8FF1E56}" destId="{8A6EFBA3-CBC0-43F2-88DC-40B6D5D59086}" srcOrd="0" destOrd="1" presId="urn:microsoft.com/office/officeart/2005/8/layout/pyramid3"/>
    <dgm:cxn modelId="{3E5BB7A7-1748-40CE-8FA5-C76C9CD6B5EA}" srcId="{7A5CFFC9-F17D-4DD3-934E-703A4EE8C939}" destId="{4E0239A8-8F56-4D1E-A64A-82E3F8FF1E56}" srcOrd="0" destOrd="0" parTransId="{530518DD-9E24-44B1-8367-CD60E59DDC53}" sibTransId="{BE546F98-4A56-4435-B8DE-5B3916E2C15F}"/>
    <dgm:cxn modelId="{7F3C00A8-0B30-4B76-A079-3D02BF2A2E49}" type="presOf" srcId="{B1799E30-B417-429C-977E-5C909EF17ED8}" destId="{9FACB008-12AD-440C-8E7A-2B5249D50868}" srcOrd="0" destOrd="1" presId="urn:microsoft.com/office/officeart/2005/8/layout/pyramid3"/>
    <dgm:cxn modelId="{3B52C0B8-3723-4BAE-B043-46461B27DCB6}" srcId="{0654F1ED-20C3-4AB5-AF62-971DE0C9D71B}" destId="{7A5CFFC9-F17D-4DD3-934E-703A4EE8C939}" srcOrd="0" destOrd="0" parTransId="{D0B7D5B1-AD60-4475-9999-35EC7CD0ED51}" sibTransId="{7BAB5FB9-F9C0-4A0E-928A-B8EC287F7880}"/>
    <dgm:cxn modelId="{FB62CED7-5E90-4820-A6B0-069C59C9502A}" type="presOf" srcId="{4E0239A8-8F56-4D1E-A64A-82E3F8FF1E56}" destId="{022398D9-ADBE-4DE6-AE70-06DAADF6CA34}" srcOrd="1" destOrd="1" presId="urn:microsoft.com/office/officeart/2005/8/layout/pyramid3"/>
    <dgm:cxn modelId="{11063DD8-F319-43AD-BCDB-5F6EB3B37A74}" type="presOf" srcId="{A626BF4F-869A-4386-963E-64345FCE2601}" destId="{CF92AA6E-67FA-428F-963E-5AC635341446}" srcOrd="1" destOrd="0" presId="urn:microsoft.com/office/officeart/2005/8/layout/pyramid3"/>
    <dgm:cxn modelId="{A0D5B4D9-1414-411B-A1D6-46C2F994ACBC}" type="presOf" srcId="{B1799E30-B417-429C-977E-5C909EF17ED8}" destId="{CF92AA6E-67FA-428F-963E-5AC635341446}" srcOrd="1" destOrd="1" presId="urn:microsoft.com/office/officeart/2005/8/layout/pyramid3"/>
    <dgm:cxn modelId="{46FF1EF1-E3B4-4D0E-A640-C6CF6751F3F3}" type="presOf" srcId="{21D9295F-F46C-4792-8107-87B450CAF1D3}" destId="{87681269-9354-4900-91B0-B419E67C9BF2}" srcOrd="0" destOrd="0" presId="urn:microsoft.com/office/officeart/2005/8/layout/pyramid3"/>
    <dgm:cxn modelId="{97E4ADF3-FFE3-4887-98E9-B339F9A645A9}" type="presOf" srcId="{9E7007CF-CACF-41FE-BD42-05590C0BDEB2}" destId="{939ECDAF-AF0C-4ECE-8E6B-7E0D24CA439A}" srcOrd="0" destOrd="0" presId="urn:microsoft.com/office/officeart/2005/8/layout/pyramid3"/>
    <dgm:cxn modelId="{43F9B9FB-5818-416C-BEFE-64885422AA29}" type="presOf" srcId="{9E7007CF-CACF-41FE-BD42-05590C0BDEB2}" destId="{EC744351-AB84-4488-ABE9-4D2F303ACBDF}" srcOrd="1" destOrd="0" presId="urn:microsoft.com/office/officeart/2005/8/layout/pyramid3"/>
    <dgm:cxn modelId="{238FCADE-D443-4003-8549-8551982D9CDD}" type="presParOf" srcId="{1250DBEF-A6D2-489B-8AE3-30C62E0A95A9}" destId="{CB5231FD-6096-4475-BE25-D74ACBCB0875}" srcOrd="0" destOrd="0" presId="urn:microsoft.com/office/officeart/2005/8/layout/pyramid3"/>
    <dgm:cxn modelId="{6ED3C791-E28E-4148-BFB7-03FA225F80F5}" type="presParOf" srcId="{CB5231FD-6096-4475-BE25-D74ACBCB0875}" destId="{87681269-9354-4900-91B0-B419E67C9BF2}" srcOrd="0" destOrd="0" presId="urn:microsoft.com/office/officeart/2005/8/layout/pyramid3"/>
    <dgm:cxn modelId="{2F7F5AA0-150E-4A0B-935B-A2F38567D0E3}" type="presParOf" srcId="{CB5231FD-6096-4475-BE25-D74ACBCB0875}" destId="{66020569-ABD7-413D-A3C5-CF8FE3D8042A}" srcOrd="1" destOrd="0" presId="urn:microsoft.com/office/officeart/2005/8/layout/pyramid3"/>
    <dgm:cxn modelId="{FB736C18-954B-4116-9A68-EEF37064FFFC}" type="presParOf" srcId="{CB5231FD-6096-4475-BE25-D74ACBCB0875}" destId="{4B4D015C-12AD-4843-A5CF-C24A40037D40}" srcOrd="2" destOrd="0" presId="urn:microsoft.com/office/officeart/2005/8/layout/pyramid3"/>
    <dgm:cxn modelId="{34C508EE-C9A8-4FA5-91B1-CD19E6776F60}" type="presParOf" srcId="{CB5231FD-6096-4475-BE25-D74ACBCB0875}" destId="{43B8B40C-C349-48E6-BC3E-FFB1BF347399}" srcOrd="3" destOrd="0" presId="urn:microsoft.com/office/officeart/2005/8/layout/pyramid3"/>
    <dgm:cxn modelId="{F219AEC1-AE05-4859-822E-5BE9F99D33D1}" type="presParOf" srcId="{1250DBEF-A6D2-489B-8AE3-30C62E0A95A9}" destId="{AAE1E69B-7B14-4899-BDF7-4AAA8C7ADE79}" srcOrd="1" destOrd="0" presId="urn:microsoft.com/office/officeart/2005/8/layout/pyramid3"/>
    <dgm:cxn modelId="{161C2CF0-2C8C-4F29-8F4F-64F56269AAFA}" type="presParOf" srcId="{AAE1E69B-7B14-4899-BDF7-4AAA8C7ADE79}" destId="{9FACB008-12AD-440C-8E7A-2B5249D50868}" srcOrd="0" destOrd="0" presId="urn:microsoft.com/office/officeart/2005/8/layout/pyramid3"/>
    <dgm:cxn modelId="{76A9AA9B-FB8D-4978-ACA1-883ECC8343D0}" type="presParOf" srcId="{AAE1E69B-7B14-4899-BDF7-4AAA8C7ADE79}" destId="{CF92AA6E-67FA-428F-963E-5AC635341446}" srcOrd="1" destOrd="0" presId="urn:microsoft.com/office/officeart/2005/8/layout/pyramid3"/>
    <dgm:cxn modelId="{36B8D10E-C75F-42FC-A412-595A7F650EFE}" type="presParOf" srcId="{AAE1E69B-7B14-4899-BDF7-4AAA8C7ADE79}" destId="{939ECDAF-AF0C-4ECE-8E6B-7E0D24CA439A}" srcOrd="2" destOrd="0" presId="urn:microsoft.com/office/officeart/2005/8/layout/pyramid3"/>
    <dgm:cxn modelId="{C85932B6-4D91-433C-8BD4-7D2EF42DCDAD}" type="presParOf" srcId="{AAE1E69B-7B14-4899-BDF7-4AAA8C7ADE79}" destId="{EC744351-AB84-4488-ABE9-4D2F303ACBDF}" srcOrd="3" destOrd="0" presId="urn:microsoft.com/office/officeart/2005/8/layout/pyramid3"/>
    <dgm:cxn modelId="{AE926430-8A6C-465B-9D7D-7573D23675F9}" type="presParOf" srcId="{1250DBEF-A6D2-489B-8AE3-30C62E0A95A9}" destId="{7665F192-C393-46ED-A1B5-BDFC66C59FAE}" srcOrd="2" destOrd="0" presId="urn:microsoft.com/office/officeart/2005/8/layout/pyramid3"/>
    <dgm:cxn modelId="{9C9DEADB-1985-4489-A3F7-2D44409C6AC5}" type="presParOf" srcId="{7665F192-C393-46ED-A1B5-BDFC66C59FAE}" destId="{8A6EFBA3-CBC0-43F2-88DC-40B6D5D59086}" srcOrd="0" destOrd="0" presId="urn:microsoft.com/office/officeart/2005/8/layout/pyramid3"/>
    <dgm:cxn modelId="{3B0F83D2-A78E-4432-804F-B9938A2BF24A}" type="presParOf" srcId="{7665F192-C393-46ED-A1B5-BDFC66C59FAE}" destId="{022398D9-ADBE-4DE6-AE70-06DAADF6CA34}" srcOrd="1" destOrd="0" presId="urn:microsoft.com/office/officeart/2005/8/layout/pyramid3"/>
    <dgm:cxn modelId="{54606127-0C63-4D1B-A4E6-1FCB89C03643}" type="presParOf" srcId="{7665F192-C393-46ED-A1B5-BDFC66C59FAE}" destId="{5A1CC74E-4765-4F40-93B5-0E4F23D1A9FF}" srcOrd="2" destOrd="0" presId="urn:microsoft.com/office/officeart/2005/8/layout/pyramid3"/>
    <dgm:cxn modelId="{FD45FFD7-EBDF-47EA-AE02-0EFA84B8F6EA}" type="presParOf" srcId="{7665F192-C393-46ED-A1B5-BDFC66C59FAE}" destId="{771F7B80-C31B-43A8-8ADD-96289D1AC967}" srcOrd="3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681269-9354-4900-91B0-B419E67C9BF2}">
      <dsp:nvSpPr>
        <dsp:cNvPr id="0" name=""/>
        <dsp:cNvSpPr/>
      </dsp:nvSpPr>
      <dsp:spPr>
        <a:xfrm>
          <a:off x="4432318" y="0"/>
          <a:ext cx="3389419" cy="1041583"/>
        </a:xfrm>
        <a:prstGeom prst="nonIsoscelesTrapezoid">
          <a:avLst>
            <a:gd name="adj1" fmla="val 85107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Generate interest 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Lifestyle images/Videos</a:t>
          </a:r>
        </a:p>
      </dsp:txBody>
      <dsp:txXfrm>
        <a:off x="5318781" y="0"/>
        <a:ext cx="2502956" cy="1041583"/>
      </dsp:txXfrm>
    </dsp:sp>
    <dsp:sp modelId="{4B4D015C-12AD-4843-A5CF-C24A40037D40}">
      <dsp:nvSpPr>
        <dsp:cNvPr id="0" name=""/>
        <dsp:cNvSpPr/>
      </dsp:nvSpPr>
      <dsp:spPr>
        <a:xfrm rot="10800000">
          <a:off x="0" y="0"/>
          <a:ext cx="5318781" cy="1041583"/>
        </a:xfrm>
        <a:prstGeom prst="trapezoid">
          <a:avLst>
            <a:gd name="adj" fmla="val 8510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Awareness</a:t>
          </a:r>
        </a:p>
      </dsp:txBody>
      <dsp:txXfrm rot="-10800000">
        <a:off x="930786" y="0"/>
        <a:ext cx="3457208" cy="1041583"/>
      </dsp:txXfrm>
    </dsp:sp>
    <dsp:sp modelId="{9FACB008-12AD-440C-8E7A-2B5249D50868}">
      <dsp:nvSpPr>
        <dsp:cNvPr id="0" name=""/>
        <dsp:cNvSpPr/>
      </dsp:nvSpPr>
      <dsp:spPr>
        <a:xfrm>
          <a:off x="3545854" y="1041583"/>
          <a:ext cx="4275883" cy="1041583"/>
        </a:xfrm>
        <a:prstGeom prst="nonIsoscelesTrapezoid">
          <a:avLst>
            <a:gd name="adj1" fmla="val 85107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Get people to seek more information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Infographics/ Service </a:t>
          </a:r>
        </a:p>
      </dsp:txBody>
      <dsp:txXfrm>
        <a:off x="4432318" y="1041583"/>
        <a:ext cx="3389419" cy="1041583"/>
      </dsp:txXfrm>
    </dsp:sp>
    <dsp:sp modelId="{939ECDAF-AF0C-4ECE-8E6B-7E0D24CA439A}">
      <dsp:nvSpPr>
        <dsp:cNvPr id="0" name=""/>
        <dsp:cNvSpPr/>
      </dsp:nvSpPr>
      <dsp:spPr>
        <a:xfrm rot="10800000">
          <a:off x="886463" y="1041583"/>
          <a:ext cx="3545854" cy="1041583"/>
        </a:xfrm>
        <a:prstGeom prst="trapezoid">
          <a:avLst>
            <a:gd name="adj" fmla="val 8510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Consideration</a:t>
          </a:r>
        </a:p>
      </dsp:txBody>
      <dsp:txXfrm rot="-10800000">
        <a:off x="1506988" y="1041583"/>
        <a:ext cx="2304805" cy="1041583"/>
      </dsp:txXfrm>
    </dsp:sp>
    <dsp:sp modelId="{8A6EFBA3-CBC0-43F2-88DC-40B6D5D59086}">
      <dsp:nvSpPr>
        <dsp:cNvPr id="0" name=""/>
        <dsp:cNvSpPr/>
      </dsp:nvSpPr>
      <dsp:spPr>
        <a:xfrm>
          <a:off x="2659390" y="2083166"/>
          <a:ext cx="5162347" cy="1041583"/>
        </a:xfrm>
        <a:prstGeom prst="nonIsoscelesTrapezoid">
          <a:avLst>
            <a:gd name="adj1" fmla="val 85107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Encourage people to become patients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Testimonials/ Offers</a:t>
          </a:r>
        </a:p>
      </dsp:txBody>
      <dsp:txXfrm>
        <a:off x="3545854" y="2083166"/>
        <a:ext cx="4275883" cy="1041583"/>
      </dsp:txXfrm>
    </dsp:sp>
    <dsp:sp modelId="{5A1CC74E-4765-4F40-93B5-0E4F23D1A9FF}">
      <dsp:nvSpPr>
        <dsp:cNvPr id="0" name=""/>
        <dsp:cNvSpPr/>
      </dsp:nvSpPr>
      <dsp:spPr>
        <a:xfrm rot="10800000">
          <a:off x="1772927" y="2083166"/>
          <a:ext cx="1772927" cy="1041583"/>
        </a:xfrm>
        <a:prstGeom prst="trapezoid">
          <a:avLst>
            <a:gd name="adj" fmla="val 8510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/>
            <a:t>Conversion</a:t>
          </a:r>
        </a:p>
      </dsp:txBody>
      <dsp:txXfrm rot="-10800000">
        <a:off x="1772927" y="2083166"/>
        <a:ext cx="1772927" cy="1041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ED689A7-67E1-40D2-80C6-FED77FBC7DB5}" type="datetimeFigureOut">
              <a:rPr lang="en-US"/>
              <a:pPr>
                <a:defRPr/>
              </a:pPr>
              <a:t>7/5/2022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318655D-0E62-44EA-BB77-24E9B99587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6993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0F5F3C3-0483-4F26-8C1F-CF3442334E6D}" type="datetimeFigureOut">
              <a:rPr lang="en-US"/>
              <a:pPr>
                <a:defRPr/>
              </a:pPr>
              <a:t>7/5/2022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1E37552-27B9-4AE5-9BA7-1996636E8C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9532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about what you are visually trying to say with </a:t>
            </a:r>
            <a:r>
              <a:rPr lang="en-US"/>
              <a:t>the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416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rporate 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30" t="18062" b="19785"/>
          <a:stretch/>
        </p:blipFill>
        <p:spPr>
          <a:xfrm>
            <a:off x="-29922" y="0"/>
            <a:ext cx="9173922" cy="5143500"/>
          </a:xfrm>
          <a:prstGeom prst="rect">
            <a:avLst/>
          </a:prstGeom>
        </p:spPr>
      </p:pic>
      <p:sp>
        <p:nvSpPr>
          <p:cNvPr id="13" name="Title 41"/>
          <p:cNvSpPr>
            <a:spLocks noGrp="1"/>
          </p:cNvSpPr>
          <p:nvPr>
            <p:ph type="title" hasCustomPrompt="1"/>
          </p:nvPr>
        </p:nvSpPr>
        <p:spPr>
          <a:xfrm>
            <a:off x="2925090" y="2654115"/>
            <a:ext cx="3298944" cy="52920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2800" b="1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4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633672" y="3614071"/>
            <a:ext cx="3877974" cy="6949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  <a:defRPr sz="2000">
                <a:solidFill>
                  <a:srgbClr val="F2F2F2"/>
                </a:solidFill>
                <a:latin typeface="+mj-lt"/>
              </a:defRPr>
            </a:lvl1pPr>
          </a:lstStyle>
          <a:p>
            <a:r>
              <a:rPr lang="en-US" dirty="0"/>
              <a:t>Name of presenter</a:t>
            </a:r>
          </a:p>
          <a:p>
            <a:r>
              <a:rPr lang="en-US" dirty="0"/>
              <a:t>Date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248648" y="3400949"/>
            <a:ext cx="642784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088" y="1129059"/>
            <a:ext cx="913945" cy="1191785"/>
          </a:xfrm>
          <a:prstGeom prst="rect">
            <a:avLst/>
          </a:prstGeom>
        </p:spPr>
      </p:pic>
      <p:pic>
        <p:nvPicPr>
          <p:cNvPr id="8" name="Picture 7" descr="OSU-WexMedCtr-1C-REV-Stacked-CMYK.eps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7995" y="4414342"/>
            <a:ext cx="854456" cy="63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08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rporate 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694646" y="3438346"/>
            <a:ext cx="520014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572616" y="3765613"/>
            <a:ext cx="2513609" cy="7153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>
              <a:lnSpc>
                <a:spcPct val="100000"/>
              </a:lnSpc>
            </a:pPr>
            <a:r>
              <a:rPr lang="en-US" sz="1600" baseline="30000" dirty="0"/>
              <a:t>Body text goes here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3429387" y="3438346"/>
            <a:ext cx="520014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6219750" y="3438346"/>
            <a:ext cx="520014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41"/>
          <p:cNvSpPr>
            <a:spLocks noGrp="1"/>
          </p:cNvSpPr>
          <p:nvPr>
            <p:ph type="title" hasCustomPrompt="1"/>
          </p:nvPr>
        </p:nvSpPr>
        <p:spPr>
          <a:xfrm>
            <a:off x="579434" y="2807277"/>
            <a:ext cx="2507576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4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3362978" y="3765612"/>
            <a:ext cx="2513609" cy="7153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>
              <a:lnSpc>
                <a:spcPct val="100000"/>
              </a:lnSpc>
            </a:pPr>
            <a:r>
              <a:rPr lang="en-US" sz="1600" baseline="30000" dirty="0"/>
              <a:t>Body text goes here</a:t>
            </a:r>
          </a:p>
        </p:txBody>
      </p:sp>
      <p:sp>
        <p:nvSpPr>
          <p:cNvPr id="26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6153339" y="3765612"/>
            <a:ext cx="2513609" cy="7153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>
              <a:lnSpc>
                <a:spcPct val="100000"/>
              </a:lnSpc>
            </a:pPr>
            <a:r>
              <a:rPr lang="en-US" sz="1600" baseline="30000" dirty="0"/>
              <a:t>Body text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210863" y="4927663"/>
            <a:ext cx="593857" cy="274637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2522" y="4927663"/>
            <a:ext cx="5962685" cy="27463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Trade Secret, Confidential, Proprietary, Do Not Copy  |  OSU Wexner Medical Center  © 2017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4940" y="4800148"/>
            <a:ext cx="1624173" cy="23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385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rporate 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1"/>
          <p:cNvSpPr>
            <a:spLocks noGrp="1"/>
          </p:cNvSpPr>
          <p:nvPr>
            <p:ph type="title" hasCustomPrompt="1"/>
          </p:nvPr>
        </p:nvSpPr>
        <p:spPr>
          <a:xfrm>
            <a:off x="688406" y="1672479"/>
            <a:ext cx="7772322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688406" y="2509744"/>
            <a:ext cx="7772322" cy="210672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/>
            </a:lvl1pPr>
            <a:lvl2pPr marL="457200" indent="0">
              <a:buNone/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Body text goes here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282258" y="2291069"/>
            <a:ext cx="520014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210863" y="4927663"/>
            <a:ext cx="593857" cy="274637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2522" y="4927663"/>
            <a:ext cx="5962685" cy="27463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Trade Secret, Confidential, Proprietary, Do Not Copy  |  OSU Wexner Medical Center  © 2017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4940" y="4800148"/>
            <a:ext cx="1624173" cy="23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06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&amp;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1"/>
          <p:cNvSpPr txBox="1">
            <a:spLocks/>
          </p:cNvSpPr>
          <p:nvPr userDrawn="1"/>
        </p:nvSpPr>
        <p:spPr>
          <a:xfrm>
            <a:off x="1448447" y="1952311"/>
            <a:ext cx="5864170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dirty="0">
                <a:solidFill>
                  <a:srgbClr val="BB0000"/>
                </a:solidFill>
              </a:rPr>
              <a:t>Thank You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127045" y="2574422"/>
            <a:ext cx="520014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 userDrawn="1"/>
        </p:nvGrpSpPr>
        <p:grpSpPr>
          <a:xfrm>
            <a:off x="3437819" y="2957443"/>
            <a:ext cx="1788546" cy="365820"/>
            <a:chOff x="3273339" y="3400788"/>
            <a:chExt cx="1788546" cy="365820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 rotWithShape="1">
            <a:blip r:embed="rId2"/>
            <a:srcRect r="47110"/>
            <a:stretch/>
          </p:blipFill>
          <p:spPr>
            <a:xfrm>
              <a:off x="3273339" y="3400788"/>
              <a:ext cx="1373720" cy="36582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59" t="32072" r="31559" b="27922"/>
            <a:stretch/>
          </p:blipFill>
          <p:spPr>
            <a:xfrm>
              <a:off x="4724645" y="3400788"/>
              <a:ext cx="337240" cy="3658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637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&amp;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1"/>
          <p:cNvSpPr txBox="1">
            <a:spLocks/>
          </p:cNvSpPr>
          <p:nvPr userDrawn="1"/>
        </p:nvSpPr>
        <p:spPr>
          <a:xfrm>
            <a:off x="1448447" y="1952311"/>
            <a:ext cx="5864170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dirty="0">
                <a:solidFill>
                  <a:srgbClr val="BB0000"/>
                </a:solidFill>
              </a:rPr>
              <a:t>Thank You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127045" y="2574422"/>
            <a:ext cx="520014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490260" y="2785908"/>
            <a:ext cx="3877974" cy="3214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  <a:defRPr sz="1600" i="0"/>
            </a:lvl1pPr>
          </a:lstStyle>
          <a:p>
            <a:r>
              <a:rPr lang="en-US" dirty="0" err="1"/>
              <a:t>wexnermedical.osu.edu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roduction Slid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0" y="352425"/>
            <a:ext cx="5143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0" y="4886849"/>
            <a:ext cx="9144000" cy="110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spc="150" baseline="30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spc="1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OHIO STATE UNIVERSITY</a:t>
            </a:r>
            <a:r>
              <a:rPr lang="en-US" sz="900" spc="15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900" spc="1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WEXNER MEDICAL CENTER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14350" y="4772025"/>
            <a:ext cx="8181975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03647" y="236255"/>
            <a:ext cx="8279096" cy="367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2100">
                <a:latin typeface="Arial" charset="0"/>
                <a:ea typeface="Arial" charset="0"/>
                <a:cs typeface="Arial" charset="0"/>
              </a:defRPr>
            </a:lvl2pPr>
            <a:lvl3pPr marL="685800" indent="0">
              <a:buNone/>
              <a:defRPr sz="1800">
                <a:latin typeface="Arial" charset="0"/>
                <a:ea typeface="Arial" charset="0"/>
                <a:cs typeface="Arial" charset="0"/>
              </a:defRPr>
            </a:lvl3pPr>
            <a:lvl4pPr marL="1028700" indent="0">
              <a:buNone/>
              <a:defRPr sz="1500">
                <a:latin typeface="Arial" charset="0"/>
                <a:ea typeface="Arial" charset="0"/>
                <a:cs typeface="Arial" charset="0"/>
              </a:defRPr>
            </a:lvl4pPr>
            <a:lvl5pPr marL="1371600" indent="0">
              <a:buNone/>
              <a:defRPr sz="15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3647" y="661308"/>
            <a:ext cx="8279096" cy="367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2100">
                <a:latin typeface="Arial" charset="0"/>
                <a:ea typeface="Arial" charset="0"/>
                <a:cs typeface="Arial" charset="0"/>
              </a:defRPr>
            </a:lvl2pPr>
            <a:lvl3pPr marL="685800" indent="0">
              <a:buNone/>
              <a:defRPr sz="1800">
                <a:latin typeface="Arial" charset="0"/>
                <a:ea typeface="Arial" charset="0"/>
                <a:cs typeface="Arial" charset="0"/>
              </a:defRPr>
            </a:lvl3pPr>
            <a:lvl4pPr marL="1028700" indent="0">
              <a:buNone/>
              <a:defRPr sz="1500">
                <a:latin typeface="Arial" charset="0"/>
                <a:ea typeface="Arial" charset="0"/>
                <a:cs typeface="Arial" charset="0"/>
              </a:defRPr>
            </a:lvl4pPr>
            <a:lvl5pPr marL="1371600" indent="0">
              <a:buNone/>
              <a:defRPr sz="15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Subheadline</a:t>
            </a: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38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roduction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058461"/>
            <a:ext cx="9144000" cy="2809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9" y="1754522"/>
            <a:ext cx="1739874" cy="1193682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2855627" y="1247584"/>
            <a:ext cx="0" cy="24512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39626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2" b="8161"/>
          <a:stretch/>
        </p:blipFill>
        <p:spPr>
          <a:xfrm>
            <a:off x="-27709" y="0"/>
            <a:ext cx="9185564" cy="51435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 rot="10800000">
            <a:off x="-27709" y="0"/>
            <a:ext cx="9185564" cy="5143500"/>
          </a:xfrm>
          <a:prstGeom prst="rect">
            <a:avLst/>
          </a:prstGeom>
          <a:gradFill flip="none" rotWithShape="1">
            <a:gsLst>
              <a:gs pos="48000">
                <a:schemeClr val="tx1">
                  <a:lumMod val="0"/>
                  <a:alpha val="15000"/>
                </a:schemeClr>
              </a:gs>
              <a:gs pos="100000">
                <a:schemeClr val="tx1">
                  <a:alpha val="3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084" y="4036852"/>
            <a:ext cx="1282558" cy="879929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887786"/>
            <a:ext cx="9144000" cy="3290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/>
            </a:lvl1pPr>
          </a:lstStyle>
          <a:p>
            <a:pPr algn="ctr">
              <a:lnSpc>
                <a:spcPct val="100000"/>
              </a:lnSpc>
            </a:pPr>
            <a:r>
              <a:rPr lang="en-US"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Title goes here</a:t>
            </a:r>
          </a:p>
          <a:p>
            <a:pPr algn="ctr">
              <a:lnSpc>
                <a:spcPct val="100000"/>
              </a:lnSpc>
            </a:pPr>
            <a:r>
              <a:rPr lang="en-US"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Title goes here</a:t>
            </a:r>
          </a:p>
          <a:p>
            <a:pPr algn="ctr">
              <a:lnSpc>
                <a:spcPct val="100000"/>
              </a:lnSpc>
            </a:pPr>
            <a:endParaRPr lang="en-US" sz="3600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lnSpc>
                <a:spcPct val="100000"/>
              </a:lnSpc>
            </a:pPr>
            <a:r>
              <a:rPr lang="en-US" sz="27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Presented By:</a:t>
            </a:r>
          </a:p>
          <a:p>
            <a:pPr algn="ctr">
              <a:lnSpc>
                <a:spcPct val="100000"/>
              </a:lnSpc>
            </a:pPr>
            <a:r>
              <a:rPr lang="en-US" sz="27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[TBD]</a:t>
            </a:r>
          </a:p>
          <a:p>
            <a:pPr algn="ctr">
              <a:lnSpc>
                <a:spcPct val="100000"/>
              </a:lnSpc>
            </a:pPr>
            <a:r>
              <a:rPr lang="en-US" sz="27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[Date]</a:t>
            </a:r>
          </a:p>
          <a:p>
            <a:pPr algn="ctr">
              <a:lnSpc>
                <a:spcPct val="100000"/>
              </a:lnSpc>
            </a:pPr>
            <a:endParaRPr lang="en-US" sz="2700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lnSpc>
                <a:spcPct val="100000"/>
              </a:lnSpc>
            </a:pPr>
            <a:endParaRPr lang="en-US" sz="3600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010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orate 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verse03 15people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50" b="47750"/>
          <a:stretch/>
        </p:blipFill>
        <p:spPr>
          <a:xfrm>
            <a:off x="-14978" y="0"/>
            <a:ext cx="9158978" cy="2681112"/>
          </a:xfrm>
          <a:prstGeom prst="rect">
            <a:avLst/>
          </a:prstGeom>
        </p:spPr>
      </p:pic>
      <p:pic>
        <p:nvPicPr>
          <p:cNvPr id="8" name="Picture 7" descr="OSU-WexMedCtr-4C-Gray-Stacked-CMYK.eps"/>
          <p:cNvPicPr>
            <a:picLocks noChangeAspect="1"/>
          </p:cNvPicPr>
          <p:nvPr userDrawn="1"/>
        </p:nvPicPr>
        <p:blipFill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7725" y="4422523"/>
            <a:ext cx="859536" cy="589479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53" y="4927663"/>
            <a:ext cx="5906911" cy="27463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Trade Secret, Confidential, Proprietary, Do Not Copy  |  OSU Wexner Medical Center  © 2017</a:t>
            </a:r>
          </a:p>
        </p:txBody>
      </p:sp>
      <p:sp>
        <p:nvSpPr>
          <p:cNvPr id="9" name="Title 41"/>
          <p:cNvSpPr>
            <a:spLocks noGrp="1"/>
          </p:cNvSpPr>
          <p:nvPr>
            <p:ph type="title" hasCustomPrompt="1"/>
          </p:nvPr>
        </p:nvSpPr>
        <p:spPr>
          <a:xfrm>
            <a:off x="677909" y="2875095"/>
            <a:ext cx="7772400" cy="52920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2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77909" y="3830542"/>
            <a:ext cx="7772400" cy="6949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  <a:defRPr sz="2000" i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Subtitle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216061" y="3617420"/>
            <a:ext cx="642784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083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rporate 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ockO-RGBHEX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6909" y="1131811"/>
            <a:ext cx="914400" cy="1197166"/>
          </a:xfrm>
          <a:prstGeom prst="rect">
            <a:avLst/>
          </a:prstGeom>
        </p:spPr>
      </p:pic>
      <p:sp>
        <p:nvSpPr>
          <p:cNvPr id="42" name="Title 41"/>
          <p:cNvSpPr>
            <a:spLocks noGrp="1"/>
          </p:cNvSpPr>
          <p:nvPr>
            <p:ph type="title" hasCustomPrompt="1"/>
          </p:nvPr>
        </p:nvSpPr>
        <p:spPr>
          <a:xfrm>
            <a:off x="677909" y="2654115"/>
            <a:ext cx="7772400" cy="52920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2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53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77909" y="3609562"/>
            <a:ext cx="7772400" cy="6949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  <a:defRPr sz="2000" i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Subtitle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4216061" y="3396440"/>
            <a:ext cx="642784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210863" y="4927663"/>
            <a:ext cx="593857" cy="274637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2522" y="4927663"/>
            <a:ext cx="5962685" cy="27463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Trade Secret, Confidential, Proprietary, Do Not Copy  |  OSU Wexner Medical Center  © 2017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4940" y="4800148"/>
            <a:ext cx="1624173" cy="23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58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 hasCustomPrompt="1"/>
          </p:nvPr>
        </p:nvSpPr>
        <p:spPr>
          <a:xfrm>
            <a:off x="496004" y="517934"/>
            <a:ext cx="8259376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Heading goes here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580016" y="1143076"/>
            <a:ext cx="520014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210863" y="4927663"/>
            <a:ext cx="593857" cy="274637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pic>
        <p:nvPicPr>
          <p:cNvPr id="2" name="Picture 1" descr="OSUWMC_landscape_illustration-COMMUNITY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4187"/>
            <a:ext cx="9144000" cy="125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022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 hasCustomPrompt="1"/>
          </p:nvPr>
        </p:nvSpPr>
        <p:spPr>
          <a:xfrm>
            <a:off x="496004" y="517934"/>
            <a:ext cx="8244136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Heading goes here</a:t>
            </a:r>
          </a:p>
        </p:txBody>
      </p:sp>
      <p:sp>
        <p:nvSpPr>
          <p:cNvPr id="53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95300" y="956858"/>
            <a:ext cx="8244840" cy="3214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  <a:defRPr sz="2000" i="1"/>
            </a:lvl1pPr>
          </a:lstStyle>
          <a:p>
            <a:r>
              <a:rPr lang="en-US" dirty="0"/>
              <a:t>Subhead goes here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210863" y="4927663"/>
            <a:ext cx="593857" cy="274637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2522" y="4927663"/>
            <a:ext cx="5962685" cy="27463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Trade Secret, Confidential, Proprietary, Do Not Copy  |  OSU Wexner Medical Center  © 2017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4940" y="4800148"/>
            <a:ext cx="1624173" cy="23543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80016" y="1497002"/>
            <a:ext cx="520014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3"/>
          <p:cNvSpPr>
            <a:spLocks noGrp="1"/>
          </p:cNvSpPr>
          <p:nvPr>
            <p:ph sz="quarter" idx="11"/>
          </p:nvPr>
        </p:nvSpPr>
        <p:spPr>
          <a:xfrm>
            <a:off x="495300" y="1710123"/>
            <a:ext cx="8289925" cy="2922837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8224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 hasCustomPrompt="1"/>
          </p:nvPr>
        </p:nvSpPr>
        <p:spPr>
          <a:xfrm>
            <a:off x="496003" y="517934"/>
            <a:ext cx="8289221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Heading goes here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210863" y="4927663"/>
            <a:ext cx="593857" cy="274637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2522" y="4927663"/>
            <a:ext cx="5962685" cy="27463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Trade Secret, Confidential, Proprietary, Do Not Copy  |  OSU Wexner Medical Center  © 2017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4940" y="4800148"/>
            <a:ext cx="1624173" cy="23543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80016" y="1149460"/>
            <a:ext cx="520014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3"/>
          <p:cNvSpPr>
            <a:spLocks noGrp="1"/>
          </p:cNvSpPr>
          <p:nvPr>
            <p:ph sz="quarter" idx="11"/>
          </p:nvPr>
        </p:nvSpPr>
        <p:spPr>
          <a:xfrm>
            <a:off x="495300" y="1362581"/>
            <a:ext cx="8289925" cy="313245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1576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Block 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1" r="10564" b="27269"/>
          <a:stretch/>
        </p:blipFill>
        <p:spPr>
          <a:xfrm>
            <a:off x="5969225" y="2058495"/>
            <a:ext cx="3174775" cy="3085005"/>
          </a:xfrm>
          <a:prstGeom prst="rect">
            <a:avLst/>
          </a:prstGeom>
        </p:spPr>
      </p:pic>
      <p:sp>
        <p:nvSpPr>
          <p:cNvPr id="42" name="Title 41"/>
          <p:cNvSpPr>
            <a:spLocks noGrp="1"/>
          </p:cNvSpPr>
          <p:nvPr>
            <p:ph type="title" hasCustomPrompt="1"/>
          </p:nvPr>
        </p:nvSpPr>
        <p:spPr>
          <a:xfrm>
            <a:off x="496004" y="517934"/>
            <a:ext cx="8282236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Heading goes here</a:t>
            </a:r>
          </a:p>
        </p:txBody>
      </p:sp>
      <p:sp>
        <p:nvSpPr>
          <p:cNvPr id="53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95300" y="956858"/>
            <a:ext cx="8282940" cy="3214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  <a:defRPr sz="2000" i="1"/>
            </a:lvl1pPr>
          </a:lstStyle>
          <a:p>
            <a:r>
              <a:rPr lang="en-US" dirty="0"/>
              <a:t>Subhead goes here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210863" y="4927663"/>
            <a:ext cx="593857" cy="274637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2522" y="4927663"/>
            <a:ext cx="5962685" cy="27463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Trade Secret, Confidential, Proprietary, Do Not Copy  |  OSU Wexner Medical Center  © 2017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4940" y="4800148"/>
            <a:ext cx="1624173" cy="23543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80016" y="1497002"/>
            <a:ext cx="520014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3"/>
          <p:cNvSpPr>
            <a:spLocks noGrp="1"/>
          </p:cNvSpPr>
          <p:nvPr>
            <p:ph sz="quarter" idx="11"/>
          </p:nvPr>
        </p:nvSpPr>
        <p:spPr>
          <a:xfrm>
            <a:off x="495300" y="1710123"/>
            <a:ext cx="8289925" cy="2922837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5146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1" r="10564" b="27269"/>
          <a:stretch/>
        </p:blipFill>
        <p:spPr>
          <a:xfrm>
            <a:off x="5969225" y="2058495"/>
            <a:ext cx="3174775" cy="3085005"/>
          </a:xfrm>
          <a:prstGeom prst="rect">
            <a:avLst/>
          </a:prstGeom>
        </p:spPr>
      </p:pic>
      <p:sp>
        <p:nvSpPr>
          <p:cNvPr id="42" name="Title 41"/>
          <p:cNvSpPr>
            <a:spLocks noGrp="1"/>
          </p:cNvSpPr>
          <p:nvPr>
            <p:ph type="title" hasCustomPrompt="1"/>
          </p:nvPr>
        </p:nvSpPr>
        <p:spPr>
          <a:xfrm>
            <a:off x="496003" y="517934"/>
            <a:ext cx="8289221" cy="412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800" b="1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Heading goes here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580016" y="1149460"/>
            <a:ext cx="520014" cy="0"/>
          </a:xfrm>
          <a:prstGeom prst="line">
            <a:avLst/>
          </a:prstGeom>
          <a:ln>
            <a:solidFill>
              <a:srgbClr val="BB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210863" y="4927663"/>
            <a:ext cx="593857" cy="274637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r>
              <a:rPr lang="en-US" dirty="0">
                <a:solidFill>
                  <a:schemeClr val="accent1"/>
                </a:solidFill>
              </a:rPr>
              <a:t>  |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2522" y="4927663"/>
            <a:ext cx="5962685" cy="27463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Trade Secret, Confidential, Proprietary, Do Not Copy  |  OSU Wexner Medical Center  © 2017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4940" y="4800148"/>
            <a:ext cx="1624173" cy="23543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95300" y="1362581"/>
            <a:ext cx="8289925" cy="313245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5181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163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6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53" y="4927663"/>
            <a:ext cx="5906911" cy="27463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Trade Secret, Confidential, Proprietary, Do Not Copy  |  OSU Wexner Medical Center  © 2017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2519" y="4927663"/>
            <a:ext cx="502356" cy="274637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666666"/>
                </a:solidFill>
              </a:defRPr>
            </a:lvl1pPr>
          </a:lstStyle>
          <a:p>
            <a:fld id="{7E993FB2-EC5E-684F-95B2-25F06CCD494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768" r:id="rId2"/>
    <p:sldLayoutId id="2147483835" r:id="rId3"/>
    <p:sldLayoutId id="2147483839" r:id="rId4"/>
    <p:sldLayoutId id="2147483797" r:id="rId5"/>
    <p:sldLayoutId id="2147483836" r:id="rId6"/>
    <p:sldLayoutId id="2147483830" r:id="rId7"/>
    <p:sldLayoutId id="2147483837" r:id="rId8"/>
    <p:sldLayoutId id="2147483840" r:id="rId9"/>
    <p:sldLayoutId id="2147483829" r:id="rId10"/>
    <p:sldLayoutId id="2147483834" r:id="rId11"/>
    <p:sldLayoutId id="2147483831" r:id="rId12"/>
    <p:sldLayoutId id="2147483841" r:id="rId13"/>
    <p:sldLayoutId id="2147483842" r:id="rId14"/>
    <p:sldLayoutId id="2147483843" r:id="rId15"/>
    <p:sldLayoutId id="2147483844" r:id="rId16"/>
  </p:sldLayoutIdLst>
  <p:hf sldNum="0"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accent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90513" indent="-290513" algn="l" rtl="0" eaLnBrk="0" fontAlgn="base" hangingPunct="0">
        <a:lnSpc>
          <a:spcPct val="85000"/>
        </a:lnSpc>
        <a:spcBef>
          <a:spcPts val="12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85000"/>
        </a:lnSpc>
        <a:spcBef>
          <a:spcPts val="6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85000"/>
        </a:lnSpc>
        <a:spcBef>
          <a:spcPts val="6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2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6BFBE4-9D53-0543-81C6-9F40F5D93D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171700"/>
            <a:ext cx="9144000" cy="1114426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Paid Social Media at The Ohio State University Wexner Medical Center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0F1734-F8D8-6249-A2E8-A34309871346}"/>
              </a:ext>
            </a:extLst>
          </p:cNvPr>
          <p:cNvSpPr txBox="1"/>
          <p:nvPr/>
        </p:nvSpPr>
        <p:spPr>
          <a:xfrm>
            <a:off x="2457767" y="3286125"/>
            <a:ext cx="4382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Amy Arnold, Paid Social Media Strategist</a:t>
            </a:r>
          </a:p>
        </p:txBody>
      </p:sp>
    </p:spTree>
    <p:extLst>
      <p:ext uri="{BB962C8B-B14F-4D97-AF65-F5344CB8AC3E}">
        <p14:creationId xmlns:p14="http://schemas.microsoft.com/office/powerpoint/2010/main" val="725430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004" y="544837"/>
            <a:ext cx="8244136" cy="41202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Single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Specs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300" y="1743281"/>
            <a:ext cx="7413876" cy="2377574"/>
          </a:xfrm>
          <a:prstGeom prst="rect">
            <a:avLst/>
          </a:prstGeom>
          <a:solidFill>
            <a:srgbClr val="66666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Images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Recommended image size: 1200 x 628 pixels.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Minimum width and height: 600 pixels.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Recommended aspect ratio is between 9:16 to 16:9, but crops to 1.91:1 with a link.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Recommended image formats are JPG and PNG.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Images with 20% text or more could increase chances of failed delivery.</a:t>
            </a:r>
            <a:endParaRPr lang="en-US" sz="14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u="sng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51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Single Video Ad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Multiple Placements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300" y="1618290"/>
            <a:ext cx="3789168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This can shape the way business tell their story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Video ads can be used in many ad formats. Feed, Carousel, Dynamic Creative, Collection, and Instant Ad Experience.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Always include sound, and captions.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7298" y="929955"/>
            <a:ext cx="3158002" cy="30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04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Single Video Ad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Specs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9165" y="1782752"/>
            <a:ext cx="7413876" cy="2587888"/>
          </a:xfrm>
          <a:prstGeom prst="rect">
            <a:avLst/>
          </a:prstGeom>
          <a:solidFill>
            <a:srgbClr val="66666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Images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Recommended to upload the highest resolution video possible.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Minimum dimensions 600 x 315 (1.9:1 landscape) or 600 x 600 (square).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Recommended aspect ratio is between 9:16 to 16:9 (Horizontal: 16:9, Square: 1:1, Vertical: 4:5 or 2:3 and Full Portrait: 9:16).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Recommended video formats are .MP4 and .MOV 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Max video file size is 4GB.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Video length recommended 60 seconds or less. </a:t>
            </a:r>
            <a:endParaRPr lang="en-US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99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Dynamic Creative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Mobile and Desktop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300" y="1618290"/>
            <a:ext cx="3789168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Dynamic creative takes multiple ad components (such as images, videos, titles, descriptions and CTAs) and then optimizes them to deliver efficient results for each impression served.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Creating personalized variations for each person viewing your ad.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Can use 10 images or videos, 5 headlines, 5 text, 5 CTAs.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468" y="517934"/>
            <a:ext cx="2505673" cy="23593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045" y="1534422"/>
            <a:ext cx="2389839" cy="22557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468" y="2807654"/>
            <a:ext cx="2402584" cy="233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8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Dynamic Creative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Specs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4600" y="1661847"/>
            <a:ext cx="2512956" cy="3062377"/>
          </a:xfrm>
          <a:prstGeom prst="rect">
            <a:avLst/>
          </a:prstGeom>
          <a:solidFill>
            <a:srgbClr val="66666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Images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Recommended Image Size 1,080 x 1,080 pixels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Your image may not include more than 20% text.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 type: jpg or </a:t>
            </a:r>
            <a:r>
              <a:rPr lang="en-US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png</a:t>
            </a:r>
            <a:endParaRPr lang="en-US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 ratio: 1.91:1 to 4:5</a:t>
            </a:r>
            <a:endParaRPr lang="en-US" sz="1400" i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14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u="sng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3016" y="1304300"/>
            <a:ext cx="2512956" cy="358046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Video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Videos should be a minimum 720p. 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Videos should be in mp4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 for portrait</a:t>
            </a:r>
          </a:p>
          <a:p>
            <a:pPr lvl="0"/>
            <a:endParaRPr lang="en-US" sz="12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Captions are not recommended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2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Recommended Length: Up to 15 seconds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2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Recommended Aspect Ratio: Vertical (4:5)</a:t>
            </a:r>
          </a:p>
          <a:p>
            <a:pPr lvl="0"/>
            <a:endParaRPr lang="en-US" sz="12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 size: Up to 4 GB max</a:t>
            </a:r>
          </a:p>
          <a:p>
            <a:pPr marR="0" lvl="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tabLst>
                <a:tab pos="457200" algn="l"/>
              </a:tabLst>
            </a:pPr>
            <a:endParaRPr lang="en-US" sz="1400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781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Instant Experience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Mobile Ad only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300" y="1618290"/>
            <a:ext cx="378916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Instant Experience is an immersive full screen ad that opens after someone clicks your ad on a mobile device.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This ad format will be added onto a static image, video, or carousel ad.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Instant Experience ads load 15x faster than mobile websites, allowing us to combat bounce rate.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5" name="11882D3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20796" y="98241"/>
            <a:ext cx="2266525" cy="491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6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Instant Experience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Specs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56524" y="363079"/>
            <a:ext cx="2512956" cy="370357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Images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Recommended image size: 1,200 x 628 pixels.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Minimum width and height of 600 </a:t>
            </a:r>
            <a:r>
              <a:rPr lang="en-US" sz="12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pixels.f</a:t>
            </a:r>
            <a:endParaRPr lang="en-US" sz="1200" i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Recommended aspect ratio is between 9:16 to 16:9, but crops to 1.91:1 with link.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Recommended image formats are JPG and PNG.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Images with 20% text or more could increase chances of failed delivery.</a:t>
            </a:r>
            <a:endParaRPr lang="en-US" sz="1200" u="sng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018" y="1888370"/>
            <a:ext cx="5666020" cy="234423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>
                    <a:lumMod val="50000"/>
                  </a:schemeClr>
                </a:solidFill>
              </a:rPr>
              <a:t>Video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Recommended to upload the highest resolution video possible.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Recommended aspect ratio is between 9:16 to 16:9.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Recommended video formats are .MP4 and .MOV.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Max video file size is 4GB.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Video max length is 240 minutes.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Video thumbnails with 20% text or more could increase chances of failed delivery.</a:t>
            </a:r>
            <a:endParaRPr lang="en-US" sz="1400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570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Carousel Ads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Mobile &amp; Desktop Ad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300" y="1618290"/>
            <a:ext cx="37891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Showcase up to 10 images or videos within a single ad, each with its own link.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Great way to tell a story for your service line. Explain a process of how Ohio State can help.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This ad we would be able to track each individual image or video unlike Dynamic creative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024" y="585478"/>
            <a:ext cx="3371579" cy="36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54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Carousel Ad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Specs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4122" y="1675886"/>
            <a:ext cx="5873278" cy="293413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>
                    <a:lumMod val="50000"/>
                  </a:schemeClr>
                </a:solidFill>
              </a:rPr>
              <a:t>Images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Recommended image size: at least 1080 x 1080 pixels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Minimum width and height of 600 pixels (minimum 254 x 133 pixels for Messenger Home Carousel Ads).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Minimum 2 cards and max of 10 cards per Carousel Ad.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Recommended ratio is 1:1.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Max image size of 30MB.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Recommended image formats are JPG and PNG.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Images with 20% text or more could increase chances of failed delivery.</a:t>
            </a:r>
            <a:endParaRPr lang="en-US" sz="1400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74487" y="360052"/>
            <a:ext cx="2512956" cy="356251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>
                    <a:lumMod val="50000"/>
                  </a:schemeClr>
                </a:solidFill>
              </a:rPr>
              <a:t>Video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Recommended resolution is minimum of 1080 x 1080.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Minimum 2 cards and max of 10 cards per Carousel Ad.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Recommended video formats are .MP4 and .MOV.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Max video file size is 4GB.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Video length is 240 minutes.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Video thumbnails with 20% text or more could increase chances of failed delivery.</a:t>
            </a:r>
            <a:endParaRPr lang="en-US" sz="1400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9829" y="922756"/>
            <a:ext cx="25655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666666"/>
                </a:solidFill>
                <a:latin typeface="+mn-lt"/>
              </a:rPr>
              <a:t>Minimum number of cards: 2</a:t>
            </a:r>
          </a:p>
          <a:p>
            <a:r>
              <a:rPr lang="en-US" sz="1200" dirty="0">
                <a:solidFill>
                  <a:srgbClr val="666666"/>
                </a:solidFill>
                <a:latin typeface="+mn-lt"/>
              </a:rPr>
              <a:t>Maximum number of cards: 10</a:t>
            </a:r>
          </a:p>
        </p:txBody>
      </p:sp>
    </p:spTree>
    <p:extLst>
      <p:ext uri="{BB962C8B-B14F-4D97-AF65-F5344CB8AC3E}">
        <p14:creationId xmlns:p14="http://schemas.microsoft.com/office/powerpoint/2010/main" val="3552582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Collection Ads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Mobile Ad only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300" y="1618290"/>
            <a:ext cx="37891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Each collection ad features a primary video or image with four smaller accompanying images below in a grid-like layout.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This pairs with Instant experience to create a seamless experience for the user.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This ad should be used when you want people to take a specific action on your website or app.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679" y="956858"/>
            <a:ext cx="2048273" cy="357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09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714B0C-4E5C-E948-BCA6-7A0D8092CB20}"/>
              </a:ext>
            </a:extLst>
          </p:cNvPr>
          <p:cNvSpPr txBox="1"/>
          <p:nvPr/>
        </p:nvSpPr>
        <p:spPr>
          <a:xfrm>
            <a:off x="3101578" y="2153840"/>
            <a:ext cx="6043449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50" b="1" dirty="0">
                <a:solidFill>
                  <a:schemeClr val="bg1"/>
                </a:solidFill>
              </a:rPr>
              <a:t>Creating an Ad Campaign</a:t>
            </a:r>
          </a:p>
        </p:txBody>
      </p:sp>
    </p:spTree>
    <p:extLst>
      <p:ext uri="{BB962C8B-B14F-4D97-AF65-F5344CB8AC3E}">
        <p14:creationId xmlns:p14="http://schemas.microsoft.com/office/powerpoint/2010/main" val="2004433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Collection Ad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Specs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2519" y="1278327"/>
            <a:ext cx="2512956" cy="345992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>
                    <a:lumMod val="50000"/>
                  </a:schemeClr>
                </a:solidFill>
              </a:rPr>
              <a:t>Video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Recommended resolution is minimum of 1200 x 628 pixels.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Recommended video formats are .MP4 and .MOV.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Max video file size is 4GB.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Video length is 120 minutes (recommended less than 2 minutes).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Video thumbnails with 20% text or more could increase chances of failed delivery.</a:t>
            </a:r>
            <a:endParaRPr lang="en-US" sz="1400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7680" y="1313922"/>
            <a:ext cx="2512956" cy="345992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>
                    <a:lumMod val="50000"/>
                  </a:schemeClr>
                </a:solidFill>
              </a:rPr>
              <a:t>Images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Image size: Minimum width and height of 600 pixels.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Recommended ratio is 1:1 for square and 16:9 for landscape images.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Max image size of 30MB.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Recommended image formats are JPG and PNG.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Images with 20% text or more could increase chances of failed delivery.</a:t>
            </a:r>
            <a:endParaRPr lang="en-US" sz="1400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860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714B0C-4E5C-E948-BCA6-7A0D8092CB20}"/>
              </a:ext>
            </a:extLst>
          </p:cNvPr>
          <p:cNvSpPr txBox="1"/>
          <p:nvPr/>
        </p:nvSpPr>
        <p:spPr>
          <a:xfrm>
            <a:off x="3031776" y="2153840"/>
            <a:ext cx="5270802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50" b="1" dirty="0">
                <a:solidFill>
                  <a:schemeClr val="bg1"/>
                </a:solidFill>
              </a:rPr>
              <a:t>Instagram Ad Formats</a:t>
            </a:r>
          </a:p>
        </p:txBody>
      </p:sp>
    </p:spTree>
    <p:extLst>
      <p:ext uri="{BB962C8B-B14F-4D97-AF65-F5344CB8AC3E}">
        <p14:creationId xmlns:p14="http://schemas.microsoft.com/office/powerpoint/2010/main" val="4265761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Single Image Ad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Mobile Only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300" y="1618290"/>
            <a:ext cx="37891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Instagram has 3 different image ads you can choose between. Square, Vertical, and Landscape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Each type of Image ad can be utilized in different ways.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All of Instagram ads are optimized for mobile only. Since Instagram is a mobile app.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867" y="723944"/>
            <a:ext cx="2328874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183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Landscape Image Ad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Mobile Only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300" y="1618290"/>
            <a:ext cx="3789168" cy="2610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Instagram landscape images are typically wider and do not take up the traditional full square of the Instagram post.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 Landscape images stand out compared to the standard Instagram format, and can be uniquely used to show a wider image</a:t>
            </a:r>
            <a:r>
              <a:rPr lang="en-US" sz="1400" dirty="0"/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6275" y="517934"/>
            <a:ext cx="2371550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429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Landscape Image Ad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Specs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Landscape image ad dimensions and guidelines</a:t>
            </a:r>
            <a:endParaRPr lang="en-US" sz="12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 eaLnBrk="1" hangingPunct="1">
              <a:lnSpc>
                <a:spcPct val="20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Recommended image ad size: 1200 x 628 pixels.</a:t>
            </a:r>
          </a:p>
          <a:p>
            <a:pPr marL="171450" lvl="0" indent="-171450" eaLnBrk="1" hangingPunct="1">
              <a:lnSpc>
                <a:spcPct val="20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Minimum resolution: 600 x 315 pixels.</a:t>
            </a:r>
          </a:p>
          <a:p>
            <a:pPr marL="171450" lvl="0" indent="-171450" eaLnBrk="1" hangingPunct="1">
              <a:lnSpc>
                <a:spcPct val="20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Recommended aspect ratio: 1.9:1.</a:t>
            </a:r>
          </a:p>
          <a:p>
            <a:pPr marL="171450" lvl="0" indent="-171450" eaLnBrk="1" hangingPunct="1">
              <a:lnSpc>
                <a:spcPct val="20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file formats should be either JPG or PNG.</a:t>
            </a:r>
          </a:p>
          <a:p>
            <a:pPr marL="171450" lvl="0" indent="-171450" eaLnBrk="1" hangingPunct="1">
              <a:lnSpc>
                <a:spcPct val="20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image files are 30MB max.</a:t>
            </a:r>
          </a:p>
          <a:p>
            <a:pPr marL="171450" lvl="0" indent="-171450" eaLnBrk="1" hangingPunct="1">
              <a:lnSpc>
                <a:spcPct val="20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caption maximum length is 2,200 characters, but 125 is recommended.</a:t>
            </a: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sz="12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494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Square Image Ad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Mobile Only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300" y="1618290"/>
            <a:ext cx="37891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Instagram square image focuses on width, but takes up more space of the overall post layout than landscape.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 The square doesn’t use all the space provided per post and typically is used for portrait-style images.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720" y="275007"/>
            <a:ext cx="2602914" cy="475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617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Vertical Image Ad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Mobile Only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300" y="1618290"/>
            <a:ext cx="378916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Possibly the most popular photo size organically is the vertical, or portrait image.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 One of the reasons this image size is so popular is due to our phones automatically shooting in this style. Thus making it the easiest to upload.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720" y="364384"/>
            <a:ext cx="2510664" cy="455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232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Vertical Image Ad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Specs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95301" y="1684723"/>
            <a:ext cx="4184650" cy="2922837"/>
          </a:xfrm>
        </p:spPr>
        <p:txBody>
          <a:bodyPr/>
          <a:lstStyle/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Vertical image ad dimensions and guidelines</a:t>
            </a: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sz="1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ClrTx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Recommended square image ad size: 1080 x 1350 pixels.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ClrTx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Minimum vertical image ad size: 600 x 750 pixels.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ClrTx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Aspect ratio: 4:5.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1182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Landscape Video Ad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Specs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301" y="1613826"/>
            <a:ext cx="4484562" cy="245625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dirty="0">
                <a:solidFill>
                  <a:schemeClr val="bg1"/>
                </a:solidFill>
              </a:rPr>
              <a:t>This style of video allows users to showcase a more cinematic approach to video–mostly viewed on mobile–for its followers.</a:t>
            </a:r>
          </a:p>
          <a:p>
            <a:pPr marL="342900" indent="-342900">
              <a:lnSpc>
                <a:spcPct val="200000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dirty="0">
                <a:solidFill>
                  <a:schemeClr val="bg1"/>
                </a:solidFill>
              </a:rPr>
              <a:t>Instagram landscape videos are typically wider and do not take up the traditional full square of the Instagram post.</a:t>
            </a:r>
          </a:p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069" y="364383"/>
            <a:ext cx="2394174" cy="42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686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Landscape Video Ad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Specs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300" y="1890709"/>
            <a:ext cx="6196541" cy="262135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u="sng" dirty="0">
                <a:solidFill>
                  <a:schemeClr val="bg1"/>
                </a:solidFill>
              </a:rPr>
              <a:t>Landscape video ad specs</a:t>
            </a:r>
          </a:p>
          <a:p>
            <a:endParaRPr lang="en-US" sz="1200" u="sng" dirty="0">
              <a:solidFill>
                <a:schemeClr val="bg1"/>
              </a:solidFill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Minimum resolution: 600 x 315 pixels.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Aspect ratio: 1:91:1.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Recommended video formats include MP4 and MOV.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 video size for all formats is 4GB.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 video length for all formats is 120 seconds.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max frames is 30fps for all formats.</a:t>
            </a:r>
            <a:endParaRPr lang="en-US" sz="1200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370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B631D9-2518-1945-A6EE-E10AB9F94D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Channel Overview- Audience Selection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4C609-E897-8C48-A7F4-7D5845503D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3647" y="594633"/>
            <a:ext cx="8279096" cy="367903"/>
          </a:xfrm>
        </p:spPr>
        <p:txBody>
          <a:bodyPr/>
          <a:lstStyle/>
          <a:p>
            <a:r>
              <a:rPr lang="en-US" sz="1725" b="0" i="1"/>
              <a:t>The Ohio State University Wexner Medical Center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98E26E7-BC51-934C-8A6E-CC1394F0C1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773923"/>
              </p:ext>
            </p:extLst>
          </p:nvPr>
        </p:nvGraphicFramePr>
        <p:xfrm>
          <a:off x="197220" y="1435671"/>
          <a:ext cx="8534220" cy="293225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80276">
                  <a:extLst>
                    <a:ext uri="{9D8B030D-6E8A-4147-A177-3AD203B41FA5}">
                      <a16:colId xmlns:a16="http://schemas.microsoft.com/office/drawing/2014/main" val="295873671"/>
                    </a:ext>
                  </a:extLst>
                </a:gridCol>
                <a:gridCol w="1364464">
                  <a:extLst>
                    <a:ext uri="{9D8B030D-6E8A-4147-A177-3AD203B41FA5}">
                      <a16:colId xmlns:a16="http://schemas.microsoft.com/office/drawing/2014/main" val="1639286562"/>
                    </a:ext>
                  </a:extLst>
                </a:gridCol>
                <a:gridCol w="1422370">
                  <a:extLst>
                    <a:ext uri="{9D8B030D-6E8A-4147-A177-3AD203B41FA5}">
                      <a16:colId xmlns:a16="http://schemas.microsoft.com/office/drawing/2014/main" val="3251041928"/>
                    </a:ext>
                  </a:extLst>
                </a:gridCol>
                <a:gridCol w="1422370">
                  <a:extLst>
                    <a:ext uri="{9D8B030D-6E8A-4147-A177-3AD203B41FA5}">
                      <a16:colId xmlns:a16="http://schemas.microsoft.com/office/drawing/2014/main" val="1525401203"/>
                    </a:ext>
                  </a:extLst>
                </a:gridCol>
                <a:gridCol w="1422370">
                  <a:extLst>
                    <a:ext uri="{9D8B030D-6E8A-4147-A177-3AD203B41FA5}">
                      <a16:colId xmlns:a16="http://schemas.microsoft.com/office/drawing/2014/main" val="3638853564"/>
                    </a:ext>
                  </a:extLst>
                </a:gridCol>
                <a:gridCol w="1422370">
                  <a:extLst>
                    <a:ext uri="{9D8B030D-6E8A-4147-A177-3AD203B41FA5}">
                      <a16:colId xmlns:a16="http://schemas.microsoft.com/office/drawing/2014/main" val="501303644"/>
                    </a:ext>
                  </a:extLst>
                </a:gridCol>
              </a:tblGrid>
              <a:tr h="400826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92233" marR="92233" marT="46116" marB="461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Facebook</a:t>
                      </a:r>
                    </a:p>
                  </a:txBody>
                  <a:tcPr marL="92233" marR="92233" marT="46116" marB="461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Twitter</a:t>
                      </a:r>
                    </a:p>
                  </a:txBody>
                  <a:tcPr marL="92233" marR="92233" marT="46116" marB="461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LinkedIn</a:t>
                      </a:r>
                    </a:p>
                  </a:txBody>
                  <a:tcPr marL="92233" marR="92233" marT="46116" marB="461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Instagram</a:t>
                      </a:r>
                    </a:p>
                  </a:txBody>
                  <a:tcPr marL="92233" marR="92233" marT="46116" marB="461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TikTok</a:t>
                      </a:r>
                    </a:p>
                  </a:txBody>
                  <a:tcPr marL="92233" marR="92233" marT="46116" marB="46116" anchor="ctr"/>
                </a:tc>
                <a:extLst>
                  <a:ext uri="{0D108BD9-81ED-4DB2-BD59-A6C34878D82A}">
                    <a16:rowId xmlns:a16="http://schemas.microsoft.com/office/drawing/2014/main" val="3015277875"/>
                  </a:ext>
                </a:extLst>
              </a:tr>
              <a:tr h="1052352">
                <a:tc>
                  <a:txBody>
                    <a:bodyPr/>
                    <a:lstStyle/>
                    <a:p>
                      <a:r>
                        <a:rPr lang="en-US" sz="1400" b="1"/>
                        <a:t>Audience</a:t>
                      </a:r>
                    </a:p>
                  </a:txBody>
                  <a:tcPr marL="92233" marR="92233" marT="46116" marB="46116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/>
                        <a:t>Female, ages 40+; community members, current and potential patients</a:t>
                      </a:r>
                    </a:p>
                  </a:txBody>
                  <a:tcPr marL="92233" marR="92233" marT="46116" marB="46116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/>
                        <a:t>Men and women, ages 25-54; peers in the medical field, other health care systems, medical journals</a:t>
                      </a:r>
                    </a:p>
                  </a:txBody>
                  <a:tcPr marL="92233" marR="92233" marT="46116" marB="46116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/>
                        <a:t>Healthcare services and research job function; senior and entry level; Columbus area</a:t>
                      </a:r>
                    </a:p>
                  </a:txBody>
                  <a:tcPr marL="92233" marR="92233" marT="46116" marB="46116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/>
                        <a:t>Women, ages 25-44; community members, current and potential patients</a:t>
                      </a:r>
                    </a:p>
                  </a:txBody>
                  <a:tcPr marL="92233" marR="92233" marT="46116" marB="46116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/>
                        <a:t>Women; other demographics not available on Creator Accounts</a:t>
                      </a:r>
                    </a:p>
                  </a:txBody>
                  <a:tcPr marL="92233" marR="92233" marT="46116" marB="46116" anchor="ctr"/>
                </a:tc>
                <a:extLst>
                  <a:ext uri="{0D108BD9-81ED-4DB2-BD59-A6C34878D82A}">
                    <a16:rowId xmlns:a16="http://schemas.microsoft.com/office/drawing/2014/main" val="3128897820"/>
                  </a:ext>
                </a:extLst>
              </a:tr>
              <a:tr h="1372392">
                <a:tc>
                  <a:txBody>
                    <a:bodyPr/>
                    <a:lstStyle/>
                    <a:p>
                      <a:r>
                        <a:rPr lang="en-US" sz="1400" b="1"/>
                        <a:t>Content themes</a:t>
                      </a:r>
                    </a:p>
                  </a:txBody>
                  <a:tcPr marL="92233" marR="92233" marT="46116" marB="46116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/>
                        <a:t>Educational articles (owned and earned), patient stories, OSUWMC news/people, event coverage </a:t>
                      </a:r>
                    </a:p>
                  </a:txBody>
                  <a:tcPr marL="92233" marR="92233" marT="46116" marB="46116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/>
                        <a:t>Educational articles (owned and earned), OSUWMC news/people stories, research stories, published journal articles from faculty/staff</a:t>
                      </a:r>
                    </a:p>
                  </a:txBody>
                  <a:tcPr marL="92233" marR="92233" marT="46116" marB="46116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/>
                        <a:t>Stories about research/innovation, OSUWMC news, events, partnerships, faculty/staff recognition</a:t>
                      </a:r>
                    </a:p>
                  </a:txBody>
                  <a:tcPr marL="92233" marR="92233" marT="46116" marB="46116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/>
                        <a:t>User generated content, event coverage, environmental shots, patient stories</a:t>
                      </a:r>
                    </a:p>
                  </a:txBody>
                  <a:tcPr marL="92233" marR="92233" marT="46116" marB="46116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/>
                        <a:t>Educational content, trending topics, patient stories, faculty/staff stories, events</a:t>
                      </a:r>
                    </a:p>
                  </a:txBody>
                  <a:tcPr marL="92233" marR="92233" marT="46116" marB="46116" anchor="ctr"/>
                </a:tc>
                <a:extLst>
                  <a:ext uri="{0D108BD9-81ED-4DB2-BD59-A6C34878D82A}">
                    <a16:rowId xmlns:a16="http://schemas.microsoft.com/office/drawing/2014/main" val="1470818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88125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Square Video Ad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Mobile Only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301" y="1613826"/>
            <a:ext cx="4484562" cy="156966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Instagram square video focuses on width, but takes up more space of the overall post layout than landscape.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 The square doesn’t use all the space provided per post and typically is used for portrait-style images.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639" y="236649"/>
            <a:ext cx="2394302" cy="429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165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Square Video Ad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Specs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300" y="1890709"/>
            <a:ext cx="6196541" cy="114383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u="sng" dirty="0">
                <a:solidFill>
                  <a:schemeClr val="bg1"/>
                </a:solidFill>
              </a:rPr>
              <a:t>Square video ad specs</a:t>
            </a:r>
          </a:p>
          <a:p>
            <a:endParaRPr lang="en-US" sz="1200" u="sng" dirty="0">
              <a:solidFill>
                <a:schemeClr val="bg1"/>
              </a:solidFill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Instagram square video ad minimum resolution is 600 x 600 pixels.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The proper aspect ratio is 1:1.</a:t>
            </a:r>
            <a:endParaRPr lang="en-US" sz="1200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2611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Vertical Video Ad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Mobile Only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300" y="1890709"/>
            <a:ext cx="4166077" cy="156966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As you’re likely gathering, organic and paid formats are similar. And for vertical video ads, make sure to pay attention to the resolution and aspect ratio changes.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1200" i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254" y="378135"/>
            <a:ext cx="2448871" cy="432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731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Vertical Video Ad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Specs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300" y="1732090"/>
            <a:ext cx="6196541" cy="114743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u="sng" dirty="0">
                <a:solidFill>
                  <a:schemeClr val="bg1"/>
                </a:solidFill>
              </a:rPr>
              <a:t>Vertical video ad specs</a:t>
            </a:r>
          </a:p>
          <a:p>
            <a:endParaRPr lang="en-US" sz="1200" u="sng" dirty="0">
              <a:solidFill>
                <a:schemeClr val="bg1"/>
              </a:solidFill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Instagram vertical video ad minimum resolution is 600 x 750 pixels.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The proper aspect ratio is 4:5.</a:t>
            </a:r>
            <a:endParaRPr lang="en-US" sz="12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693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Instagram Stories Ad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Mobile Only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300" y="1532709"/>
            <a:ext cx="3658946" cy="378565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Instagram Stories have a lot of features that make single image ads or single image ads ideal for your marketing campaign.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With GIFs, stickers and marker tools, you can easily direct users to clicking or swiping to find more information.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Additionally, advertisers may want to limit overlay text on images as Facebook’s Ad Manager could reject your image or video. 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1200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803" y="811272"/>
            <a:ext cx="2152918" cy="37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882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Instagram Stories Ad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Specs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301" y="1732089"/>
            <a:ext cx="3313553" cy="304698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u="sng" dirty="0">
                <a:solidFill>
                  <a:schemeClr val="bg1"/>
                </a:solidFill>
              </a:rPr>
              <a:t>Instagram Stories ad image dimensions </a:t>
            </a:r>
          </a:p>
          <a:p>
            <a:endParaRPr lang="en-US" sz="1200" u="sng" dirty="0">
              <a:solidFill>
                <a:schemeClr val="bg1"/>
              </a:solidFill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Recommended resolution: 1080 x 1920 pixels.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Minimum resolution for Stories ads: 600 x 1067 pixels.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Aspect ratio: 9:16.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All formats should be either JPG or PNG.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Max image size is 30MB.</a:t>
            </a:r>
            <a:endParaRPr lang="en-US" sz="12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11702" y="1642253"/>
            <a:ext cx="35235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200" u="sng" dirty="0">
                <a:solidFill>
                  <a:srgbClr val="666666"/>
                </a:solidFill>
              </a:rPr>
              <a:t>Instagram Stories video ad specs</a:t>
            </a:r>
            <a:endParaRPr lang="en-US" sz="1200" dirty="0">
              <a:solidFill>
                <a:srgbClr val="666666"/>
              </a:solidFill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</a:rPr>
              <a:t>Recommended resolution: 1080 x 1920 pixels.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</a:rPr>
              <a:t>Aspect ratio: 9:16.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</a:rPr>
              <a:t>All formats should be either MP4 or MOV.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</a:rPr>
              <a:t>Max video size is 4GB.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</a:rPr>
              <a:t>Must have a resolution minimum of 720p.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33914B-BFC7-0259-ADC3-9230E04DA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362" y="149281"/>
            <a:ext cx="2648320" cy="462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945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Carousel Ad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Specs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4915" y="1656462"/>
            <a:ext cx="4243337" cy="304698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This type of ad format allows brands to showcase multiple images or videos in one single ad.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It’s truly the best bang for your Instagram ad buck.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If you’re like anyone else on Instagram, you flip through content at blinding speeds. Why not try to keep users around for awhile with more than one piece of visual content? 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1200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075" y="98057"/>
            <a:ext cx="1885933" cy="3348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7330" y="1349832"/>
            <a:ext cx="1849891" cy="324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694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Instagram Carousel Ad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Specs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300" y="1766465"/>
            <a:ext cx="3313553" cy="267765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u="sng" dirty="0">
                <a:solidFill>
                  <a:schemeClr val="bg1"/>
                </a:solidFill>
              </a:rPr>
              <a:t>Carousel ad image dimensions</a:t>
            </a:r>
          </a:p>
          <a:p>
            <a:endParaRPr lang="en-US" sz="1200" u="sng" dirty="0">
              <a:solidFill>
                <a:schemeClr val="bg1"/>
              </a:solidFill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Recommended resolution: 1080 x 1080 pixels.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Aspect ratio: 1:1.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All formats should be either JPG or PNG.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Max image size is 30MB per image/card.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Instagram allows 2-10 images/cards per ad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US" sz="1200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41060" y="1472924"/>
            <a:ext cx="352353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200" u="sng" dirty="0">
                <a:solidFill>
                  <a:srgbClr val="666666"/>
                </a:solidFill>
              </a:rPr>
              <a:t>Carousel video ad specs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</a:rPr>
              <a:t>Minimum resolution: 600 x 600 pixels.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</a:rPr>
              <a:t>Maximum resolution: 1080 x 1080 pixels.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</a:rPr>
              <a:t>Aspect ratio is 1:1.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</a:rPr>
              <a:t>All formats should be MP4.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</a:rPr>
              <a:t>Max video size is 4GB per video/card.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</a:rPr>
              <a:t>Max video length for is 60 seconds.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</a:rPr>
              <a:t>Instagram allows 2-10 videos/cards per ad.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66666"/>
                </a:solidFill>
              </a:rPr>
              <a:t>All video needs a thumbnail image, 1:1 ratio</a:t>
            </a:r>
          </a:p>
        </p:txBody>
      </p:sp>
    </p:spTree>
    <p:extLst>
      <p:ext uri="{BB962C8B-B14F-4D97-AF65-F5344CB8AC3E}">
        <p14:creationId xmlns:p14="http://schemas.microsoft.com/office/powerpoint/2010/main" val="8714195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714B0C-4E5C-E948-BCA6-7A0D8092CB20}"/>
              </a:ext>
            </a:extLst>
          </p:cNvPr>
          <p:cNvSpPr txBox="1"/>
          <p:nvPr/>
        </p:nvSpPr>
        <p:spPr>
          <a:xfrm>
            <a:off x="3031776" y="2153840"/>
            <a:ext cx="4512133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50" b="1" dirty="0">
                <a:solidFill>
                  <a:schemeClr val="bg1"/>
                </a:solidFill>
              </a:rPr>
              <a:t>Twitter Ad Formats</a:t>
            </a:r>
          </a:p>
        </p:txBody>
      </p:sp>
    </p:spTree>
    <p:extLst>
      <p:ext uri="{BB962C8B-B14F-4D97-AF65-F5344CB8AC3E}">
        <p14:creationId xmlns:p14="http://schemas.microsoft.com/office/powerpoint/2010/main" val="2880298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Single Image Ad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Multiple Placements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3137" y="1835675"/>
            <a:ext cx="27200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Reach a new Twitter audience or spark engagement from your existing followers with Promoted Tweets. 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feed, promoted Tweet to engage with audience in their timeline. 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promoted Tweets are labeled as such.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i="1" dirty="0">
              <a:solidFill>
                <a:srgbClr val="66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174" y="430738"/>
            <a:ext cx="4000500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07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FE3206-D963-5B0B-ACA4-957C5CE53F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Healthcare Barriers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20BB34-2982-3592-AF99-6B0D2C78E5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Facebook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138D0A-5A58-1CF4-EA08-BBA7556FCBBE}"/>
              </a:ext>
            </a:extLst>
          </p:cNvPr>
          <p:cNvSpPr txBox="1"/>
          <p:nvPr/>
        </p:nvSpPr>
        <p:spPr>
          <a:xfrm>
            <a:off x="603648" y="1371600"/>
            <a:ext cx="66391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In February, Facebook announced removal of all health care targeting terms (I.e. American Heart Association, MS awareness, etc.). This caused a shift in the way we handle Facebook campaigns; now we are focusing mostly on retargeting. </a:t>
            </a:r>
          </a:p>
          <a:p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</a:rPr>
              <a:t>This shift also caused us to find new ways to reach our audience on Facebook. We started using interest targeting in a different way. For example, on a campaign meant to gain Living Kidney Donors we targeted people who were interested in in charity organizations.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3869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Single Ad Image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400" i="1" dirty="0">
                <a:solidFill>
                  <a:schemeClr val="bg1"/>
                </a:solidFill>
              </a:rPr>
              <a:t>(Promoted Tweet)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Specs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96571" y="1717607"/>
            <a:ext cx="2230083" cy="2870016"/>
          </a:xfrm>
          <a:prstGeom prst="rect">
            <a:avLst/>
          </a:prstGeom>
          <a:solidFill>
            <a:srgbClr val="66666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Image size: 800 x 418 pixels for 1.91:1 aspect ratio, 800 x 800 pixels for 1:1 aspect ratio (max 3mb)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Aspect Ratio: 1.91:1 or 1:1.</a:t>
            </a:r>
          </a:p>
          <a:p>
            <a:pPr marL="342900" marR="0" lvl="0" indent="-342900">
              <a:lnSpc>
                <a:spcPts val="1875"/>
              </a:lnSpc>
              <a:spcBef>
                <a:spcPts val="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4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PNG and JPEG are recommended.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u="sng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593" y="1278327"/>
            <a:ext cx="2521558" cy="3303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99" y="1831032"/>
            <a:ext cx="2616953" cy="264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4844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Single Video Ad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000" i="1" dirty="0">
                <a:solidFill>
                  <a:schemeClr val="bg1"/>
                </a:solidFill>
              </a:rPr>
              <a:t>(Promoted Video)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Multiple Placements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300" y="1683090"/>
            <a:ext cx="378916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In-feed, auto-playing video to engage users in their timeline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This can shape the way business tell their story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Always include sound, and captions.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603" y="405636"/>
            <a:ext cx="2783492" cy="409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903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Single Ad Video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Specs</a:t>
            </a:r>
          </a:p>
        </p:txBody>
      </p:sp>
      <p:sp>
        <p:nvSpPr>
          <p:cNvPr id="4" name="Rectangle 3"/>
          <p:cNvSpPr/>
          <p:nvPr/>
        </p:nvSpPr>
        <p:spPr>
          <a:xfrm>
            <a:off x="495300" y="1795907"/>
            <a:ext cx="8005934" cy="3139321"/>
          </a:xfrm>
          <a:prstGeom prst="rect">
            <a:avLst/>
          </a:prstGeom>
          <a:ln w="19050">
            <a:noFill/>
          </a:ln>
          <a:effectLst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Landscape recommended dimensions: 320 x 180 (256K bitrate), 640 x 360 (768K bitrate) and 1280 x 720 (2048K bitrate).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Portrait recommended dimensions: 240 x 240 (256K bitrate), 480 x 480 (768K bitrate) and 640 x 640 (1024K bitrate).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Minimum dimensions for both is 32 x 32.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Maximum dimensions for both is 1280 x 1024.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Aspect ratios are between 1:2.39 to 2.39:1.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 file size is 512MB.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Recommended video formats are .MP4 for web and .MOV for mobile.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length max is 140 seconds.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max frames 40fps.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Gifs not recommended for Website card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Captions are mandatory </a:t>
            </a:r>
          </a:p>
        </p:txBody>
      </p:sp>
    </p:spTree>
    <p:extLst>
      <p:ext uri="{BB962C8B-B14F-4D97-AF65-F5344CB8AC3E}">
        <p14:creationId xmlns:p14="http://schemas.microsoft.com/office/powerpoint/2010/main" val="4562257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714B0C-4E5C-E948-BCA6-7A0D8092CB20}"/>
              </a:ext>
            </a:extLst>
          </p:cNvPr>
          <p:cNvSpPr txBox="1"/>
          <p:nvPr/>
        </p:nvSpPr>
        <p:spPr>
          <a:xfrm>
            <a:off x="3031776" y="2153840"/>
            <a:ext cx="4946995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50" b="1" dirty="0">
                <a:solidFill>
                  <a:schemeClr val="bg1"/>
                </a:solidFill>
              </a:rPr>
              <a:t>LinkedIn Ad Formats</a:t>
            </a:r>
          </a:p>
        </p:txBody>
      </p:sp>
    </p:spTree>
    <p:extLst>
      <p:ext uri="{BB962C8B-B14F-4D97-AF65-F5344CB8AC3E}">
        <p14:creationId xmlns:p14="http://schemas.microsoft.com/office/powerpoint/2010/main" val="9562639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chemeClr val="bg1"/>
                </a:solidFill>
              </a:rPr>
              <a:t>Sponsored Content Image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News Feed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300" y="1618290"/>
            <a:ext cx="378916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These native advertisements live directly within the LinkedIn feed, appearing alongside content LinkedIn members curate for themselves.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Raising awareness of company events or initiatives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Increasing qualified traffic to posts or pages.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054" y="956858"/>
            <a:ext cx="4181843" cy="372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434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Sponsored Content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Specs</a:t>
            </a:r>
          </a:p>
        </p:txBody>
      </p:sp>
      <p:sp>
        <p:nvSpPr>
          <p:cNvPr id="4" name="Rectangle 3"/>
          <p:cNvSpPr/>
          <p:nvPr/>
        </p:nvSpPr>
        <p:spPr>
          <a:xfrm>
            <a:off x="495300" y="1782749"/>
            <a:ext cx="6545525" cy="1754326"/>
          </a:xfrm>
          <a:prstGeom prst="rect">
            <a:avLst/>
          </a:prstGeom>
          <a:ln w="19050">
            <a:noFill/>
          </a:ln>
          <a:effectLst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Recommended size for images or links: 1104 x 736 pixels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Appears at 552 x 289 pixels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Maximum size for shared images only: 1104 x 736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 types include: JPNG, JPG or GIF.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image will appear slightly vertically cropped on mobile, following our recommended sizes here.</a:t>
            </a:r>
          </a:p>
        </p:txBody>
      </p:sp>
    </p:spTree>
    <p:extLst>
      <p:ext uri="{BB962C8B-B14F-4D97-AF65-F5344CB8AC3E}">
        <p14:creationId xmlns:p14="http://schemas.microsoft.com/office/powerpoint/2010/main" val="22240289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chemeClr val="bg1"/>
                </a:solidFill>
              </a:rPr>
              <a:t>Sponsored Content Video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News Feed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300" y="1618290"/>
            <a:ext cx="3789168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These native advertisements live directly within the LinkedIn feed, appearing alongside content LinkedIn members curate for themselves.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Building brand awareness by telling rich, visual stories in the premium context of LinkedIn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Driving qualified traffic to your desktop or mobile website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617" y="1026233"/>
            <a:ext cx="3836292" cy="337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807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Sponsored Content Video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Specs</a:t>
            </a:r>
          </a:p>
        </p:txBody>
      </p:sp>
      <p:sp>
        <p:nvSpPr>
          <p:cNvPr id="4" name="Rectangle 3"/>
          <p:cNvSpPr/>
          <p:nvPr/>
        </p:nvSpPr>
        <p:spPr>
          <a:xfrm>
            <a:off x="495300" y="1907740"/>
            <a:ext cx="6545525" cy="1477328"/>
          </a:xfrm>
          <a:prstGeom prst="rect">
            <a:avLst/>
          </a:prstGeom>
          <a:ln w="19050">
            <a:noFill/>
          </a:ln>
          <a:effectLst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Required dimensions are: 480 x 360 (360p), 640 x 360 (360p wide), 640 x 480 (480p), 960 x 720 (720p), 1280 x 720 (720p wide), 1440 x 1080 (1080p), 1920 x 1080 (1080p wide)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Maximum file size is 200 MB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accepted video format is .MP4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Frame rate must be less than 30fps.</a:t>
            </a:r>
          </a:p>
        </p:txBody>
      </p:sp>
    </p:spTree>
    <p:extLst>
      <p:ext uri="{BB962C8B-B14F-4D97-AF65-F5344CB8AC3E}">
        <p14:creationId xmlns:p14="http://schemas.microsoft.com/office/powerpoint/2010/main" val="29722326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chemeClr val="bg1"/>
                </a:solidFill>
              </a:rPr>
              <a:t>Text Ads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Side Rail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300" y="1618290"/>
            <a:ext cx="37891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This is LinkedIn’s pay-per-click (PPC) platform, with ads that display on the side rail or inline.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Targeting highly specific B2B audiences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Driving traffic to your website or specific landing pages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Attracting quality job candidates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192" y="1117592"/>
            <a:ext cx="3600450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4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Text Ad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Specs</a:t>
            </a:r>
          </a:p>
        </p:txBody>
      </p:sp>
      <p:sp>
        <p:nvSpPr>
          <p:cNvPr id="4" name="Rectangle 3"/>
          <p:cNvSpPr/>
          <p:nvPr/>
        </p:nvSpPr>
        <p:spPr>
          <a:xfrm>
            <a:off x="495300" y="1855112"/>
            <a:ext cx="1684074" cy="923330"/>
          </a:xfrm>
          <a:prstGeom prst="rect">
            <a:avLst/>
          </a:prstGeom>
          <a:ln w="19050">
            <a:noFill/>
          </a:ln>
          <a:effectLst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100x100 pixels,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jpg or </a:t>
            </a:r>
            <a:r>
              <a:rPr lang="en-US" sz="1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png</a:t>
            </a: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file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2MB or smaller.</a:t>
            </a:r>
          </a:p>
        </p:txBody>
      </p:sp>
    </p:spTree>
    <p:extLst>
      <p:ext uri="{BB962C8B-B14F-4D97-AF65-F5344CB8AC3E}">
        <p14:creationId xmlns:p14="http://schemas.microsoft.com/office/powerpoint/2010/main" val="11283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FE3206-D963-5B0B-ACA4-957C5CE53F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3647" y="236255"/>
            <a:ext cx="7704894" cy="539998"/>
          </a:xfrm>
        </p:spPr>
        <p:txBody>
          <a:bodyPr/>
          <a:lstStyle/>
          <a:p>
            <a:r>
              <a:rPr lang="en-US" dirty="0"/>
              <a:t>Align Goals &amp; Creative with the Correct Funnel 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251F6D7-6EA8-BEDD-31E4-BCD20321D1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9040253"/>
              </p:ext>
            </p:extLst>
          </p:nvPr>
        </p:nvGraphicFramePr>
        <p:xfrm>
          <a:off x="664420" y="1230163"/>
          <a:ext cx="7821738" cy="3124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422784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997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FE3206-D963-5B0B-ACA4-957C5CE53F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Creative Best Practices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138D0A-5A58-1CF4-EA08-BBA7556FCBBE}"/>
              </a:ext>
            </a:extLst>
          </p:cNvPr>
          <p:cNvSpPr txBox="1"/>
          <p:nvPr/>
        </p:nvSpPr>
        <p:spPr>
          <a:xfrm>
            <a:off x="847050" y="1042679"/>
            <a:ext cx="663918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Most of your web traffic will be from mobile. When creating ads keep this in mind.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Embrace video content. Facebook campaigns that implement video saw a 17% higher conversion lift.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Account for sound off and always add closed captions.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5-second rule – You have five seconds to capture your audience's attention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Use Text overlay in images when appropriate. It can create a more visually appealing ad, while also giving you a unique call to action. </a:t>
            </a:r>
          </a:p>
        </p:txBody>
      </p:sp>
    </p:spTree>
    <p:extLst>
      <p:ext uri="{BB962C8B-B14F-4D97-AF65-F5344CB8AC3E}">
        <p14:creationId xmlns:p14="http://schemas.microsoft.com/office/powerpoint/2010/main" val="2153139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714B0C-4E5C-E948-BCA6-7A0D8092CB20}"/>
              </a:ext>
            </a:extLst>
          </p:cNvPr>
          <p:cNvSpPr txBox="1"/>
          <p:nvPr/>
        </p:nvSpPr>
        <p:spPr>
          <a:xfrm>
            <a:off x="3101578" y="2153840"/>
            <a:ext cx="2374368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50" b="1" dirty="0">
                <a:solidFill>
                  <a:schemeClr val="bg1"/>
                </a:solidFill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3927914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714B0C-4E5C-E948-BCA6-7A0D8092CB20}"/>
              </a:ext>
            </a:extLst>
          </p:cNvPr>
          <p:cNvSpPr txBox="1"/>
          <p:nvPr/>
        </p:nvSpPr>
        <p:spPr>
          <a:xfrm>
            <a:off x="3031776" y="2153840"/>
            <a:ext cx="5216300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50" b="1" dirty="0">
                <a:solidFill>
                  <a:schemeClr val="bg1"/>
                </a:solidFill>
              </a:rPr>
              <a:t>Facebook Ad Formats</a:t>
            </a:r>
          </a:p>
        </p:txBody>
      </p:sp>
    </p:spTree>
    <p:extLst>
      <p:ext uri="{BB962C8B-B14F-4D97-AF65-F5344CB8AC3E}">
        <p14:creationId xmlns:p14="http://schemas.microsoft.com/office/powerpoint/2010/main" val="4127351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Single Image Ad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300" y="1618290"/>
            <a:ext cx="378916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 Single image ad is the most common ad type.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Available both in image or video format, these ads will appear on both mobile and desktop.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Facebook sing image ads run directly into the feed next to posts of the users family and friends.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257" y="956858"/>
            <a:ext cx="3408234" cy="341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024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1757&quot;&gt;&lt;property id=&quot;20148&quot; value=&quot;5&quot;/&gt;&lt;property id=&quot;20300&quot; value=&quot;Slide 1 - &amp;quot;The Ohio State University&amp;#x0D;&amp;#x0A;College of Medicine&amp;quot;&quot;/&gt;&lt;property id=&quot;20307&quot; value=&quot;256&quot;/&gt;&lt;/object&gt;&lt;object type=&quot;3&quot; unique_id=&quot;11758&quot;&gt;&lt;property id=&quot;20148&quot; value=&quot;5&quot;/&gt;&lt;property id=&quot;20300&quot; value=&quot;Slide 2 - &amp;quot;Outline&amp;quot;&quot;/&gt;&lt;property id=&quot;20307&quot; value=&quot;257&quot;/&gt;&lt;/object&gt;&lt;object type=&quot;3&quot; unique_id=&quot;11759&quot;&gt;&lt;property id=&quot;20148&quot; value=&quot;5&quot;/&gt;&lt;property id=&quot;20300&quot; value=&quot;Slide 3 - &amp;quot;College of Medicine&amp;quot;&quot;/&gt;&lt;property id=&quot;20307&quot; value=&quot;258&quot;/&gt;&lt;/object&gt;&lt;object type=&quot;3&quot; unique_id=&quot;11760&quot;&gt;&lt;property id=&quot;20148&quot; value=&quot;5&quot;/&gt;&lt;property id=&quot;20300&quot; value=&quot;Slide 4 - &amp;quot;College of Medicine&amp;quot;&quot;/&gt;&lt;property id=&quot;20307&quot; value=&quot;259&quot;/&gt;&lt;/object&gt;&lt;object type=&quot;3&quot; unique_id=&quot;11761&quot;&gt;&lt;property id=&quot;20148&quot; value=&quot;5&quot;/&gt;&lt;property id=&quot;20300&quot; value=&quot;Slide 5 - &amp;quot;Curricular Components&amp;quot;&quot;/&gt;&lt;property id=&quot;20307&quot; value=&quot;260&quot;/&gt;&lt;/object&gt;&lt;object type=&quot;3&quot; unique_id=&quot;11762&quot;&gt;&lt;property id=&quot;20148&quot; value=&quot;5&quot;/&gt;&lt;property id=&quot;20300&quot; value=&quot;Slide 6 - &amp;quot;Anatomy&amp;quot;&quot;/&gt;&lt;property id=&quot;20307&quot; value=&quot;261&quot;/&gt;&lt;/object&gt;&lt;object type=&quot;3&quot; unique_id=&quot;11763&quot;&gt;&lt;property id=&quot;20148&quot; value=&quot;5&quot;/&gt;&lt;property id=&quot;20300&quot; value=&quot;Slide 7 - &amp;quot;Integrated Pathway&amp;quot;&quot;/&gt;&lt;property id=&quot;20307&quot; value=&quot;262&quot;/&gt;&lt;/object&gt;&lt;object type=&quot;3&quot; unique_id=&quot;11764&quot;&gt;&lt;property id=&quot;20148&quot; value=&quot;5&quot;/&gt;&lt;property id=&quot;20300&quot; value=&quot;Slide 8 - &amp;quot;Independent Study Pathway&amp;quot;&quot;/&gt;&lt;property id=&quot;20307&quot; value=&quot;263&quot;/&gt;&lt;/object&gt;&lt;object type=&quot;3&quot; unique_id=&quot;11765&quot;&gt;&lt;property id=&quot;20148&quot; value=&quot;5&quot;/&gt;&lt;property id=&quot;20300&quot; value=&quot;Slide 9 - &amp;quot;Clinical Assessment &amp;amp; Problem Solving  (CAPS)&amp;quot;&quot;/&gt;&lt;property id=&quot;20307&quot; value=&quot;264&quot;/&gt;&lt;/object&gt;&lt;object type=&quot;3&quot; unique_id=&quot;11766&quot;&gt;&lt;property id=&quot;20148&quot; value=&quot;5&quot;/&gt;&lt;property id=&quot;20300&quot; value=&quot;Slide 10 - &amp;quot;CAPS continued&amp;quot;&quot;/&gt;&lt;property id=&quot;20307&quot; value=&quot;265&quot;/&gt;&lt;/object&gt;&lt;object type=&quot;3&quot; unique_id=&quot;11767&quot;&gt;&lt;property id=&quot;20148&quot; value=&quot;5&quot;/&gt;&lt;property id=&quot;20300&quot; value=&quot;Slide 11 - &amp;quot;Service Learning&amp;quot;&quot;/&gt;&lt;property id=&quot;20307&quot; value=&quot;266&quot;/&gt;&lt;/object&gt;&lt;object type=&quot;3&quot; unique_id=&quot;11768&quot;&gt;&lt;property id=&quot;20148&quot; value=&quot;5&quot;/&gt;&lt;property id=&quot;20300&quot; value=&quot;Slide 12 - &amp;quot;Opportunities&amp;quot;&quot;/&gt;&lt;property id=&quot;20307&quot; value=&quot;267&quot;/&gt;&lt;/object&gt;&lt;object type=&quot;3&quot; unique_id=&quot;11769&quot;&gt;&lt;property id=&quot;20148&quot; value=&quot;5&quot;/&gt;&lt;property id=&quot;20300&quot; value=&quot;Slide 13 - &amp;quot;Student Wellness&amp;quot;&quot;/&gt;&lt;property id=&quot;20307&quot; value=&quot;268&quot;/&gt;&lt;/object&gt;&lt;object type=&quot;3&quot; unique_id=&quot;11770&quot;&gt;&lt;property id=&quot;20148&quot; value=&quot;5&quot;/&gt;&lt;property id=&quot;20300&quot; value=&quot;Slide 14 - &amp;quot;Med 3 Year&amp;quot;&quot;/&gt;&lt;property id=&quot;20307&quot; value=&quot;269&quot;/&gt;&lt;/object&gt;&lt;object type=&quot;3&quot; unique_id=&quot;11771&quot;&gt;&lt;property id=&quot;20148&quot; value=&quot;5&quot;/&gt;&lt;property id=&quot;20300&quot; value=&quot;Slide 15 - &amp;quot;Hospital Locations&amp;quot;&quot;/&gt;&lt;property id=&quot;20307&quot; value=&quot;270&quot;/&gt;&lt;/object&gt;&lt;object type=&quot;3&quot; unique_id=&quot;11772&quot;&gt;&lt;property id=&quot;20148&quot; value=&quot;5&quot;/&gt;&lt;property id=&quot;20300&quot; value=&quot;Slide 16&quot;/&gt;&lt;property id=&quot;20307&quot; value=&quot;271&quot;/&gt;&lt;/object&gt;&lt;object type=&quot;3&quot; unique_id=&quot;11773&quot;&gt;&lt;property id=&quot;20148&quot; value=&quot;5&quot;/&gt;&lt;property id=&quot;20300&quot; value=&quot;Slide 17&quot;/&gt;&lt;property id=&quot;20307&quot; value=&quot;272&quot;/&gt;&lt;/object&gt;&lt;object type=&quot;3&quot; unique_id=&quot;11775&quot;&gt;&lt;property id=&quot;20148&quot; value=&quot;5&quot;/&gt;&lt;property id=&quot;20300&quot; value=&quot;Slide 19 - &amp;quot;Med&amp;#x0D;&amp;#x0A;4 Year&amp;quot;&quot;/&gt;&lt;property id=&quot;20307&quot; value=&quot;274&quot;/&gt;&lt;/object&gt;&lt;object type=&quot;3&quot; unique_id=&quot;11776&quot;&gt;&lt;property id=&quot;20148&quot; value=&quot;5&quot;/&gt;&lt;property id=&quot;20300&quot; value=&quot;Slide 20 - &amp;quot;2009 Residency MATCH&amp;quot;&quot;/&gt;&lt;property id=&quot;20307&quot; value=&quot;275&quot;/&gt;&lt;/object&gt;&lt;object type=&quot;3&quot; unique_id=&quot;11777&quot;&gt;&lt;property id=&quot;20148&quot; value=&quot;5&quot;/&gt;&lt;property id=&quot;20300&quot; value=&quot;Slide 21 - &amp;quot;2009 PGY-1 Specialty Distribution&amp;quot;&quot;/&gt;&lt;property id=&quot;20307&quot; value=&quot;276&quot;/&gt;&lt;/object&gt;&lt;object type=&quot;3&quot; unique_id=&quot;11778&quot;&gt;&lt;property id=&quot;20148&quot; value=&quot;5&quot;/&gt;&lt;property id=&quot;20300&quot; value=&quot;Slide 22 - &amp;quot;USMLE&amp;quot;&quot;/&gt;&lt;property id=&quot;20307&quot; value=&quot;277&quot;/&gt;&lt;/object&gt;&lt;object type=&quot;3&quot; unique_id=&quot;11779&quot;&gt;&lt;property id=&quot;20148&quot; value=&quot;5&quot;/&gt;&lt;property id=&quot;20300&quot; value=&quot;Slide 23 - &amp;quot;Key Initiatives&amp;quot;&quot;/&gt;&lt;property id=&quot;20307&quot; value=&quot;278&quot;/&gt;&lt;/object&gt;&lt;object type=&quot;3&quot; unique_id=&quot;11780&quot;&gt;&lt;property id=&quot;20148&quot; value=&quot;5&quot;/&gt;&lt;property id=&quot;20300&quot; value=&quot;Slide 24 - &amp;quot;Signature Programs&amp;quot;&quot;/&gt;&lt;property id=&quot;20307&quot; value=&quot;279&quot;/&gt;&lt;/object&gt;&lt;object type=&quot;3&quot; unique_id=&quot;11781&quot;&gt;&lt;property id=&quot;20148&quot; value=&quot;5&quot;/&gt;&lt;property id=&quot;20300&quot; value=&quot;Slide 25 - &amp;quot;The Ohio State University&amp;quot;&quot;/&gt;&lt;property id=&quot;20307&quot; value=&quot;280&quot;/&gt;&lt;/object&gt;&lt;object type=&quot;3&quot; unique_id=&quot;11782&quot;&gt;&lt;property id=&quot;20148&quot; value=&quot;5&quot;/&gt;&lt;property id=&quot;20300&quot; value=&quot;Slide 26 - &amp;quot;Columbus, Ohio&amp;quot;&quot;/&gt;&lt;property id=&quot;20307&quot; value=&quot;281&quot;/&gt;&lt;/object&gt;&lt;object type=&quot;3&quot; unique_id=&quot;11783&quot;&gt;&lt;property id=&quot;20148&quot; value=&quot;5&quot;/&gt;&lt;property id=&quot;20300&quot; value=&quot;Slide 27 - &amp;quot;http://medicine.osu.edu&amp;quot;&quot;/&gt;&lt;property id=&quot;20307&quot; value=&quot;282&quot;/&gt;&lt;/object&gt;&lt;object type=&quot;3&quot; unique_id=&quot;11784&quot;&gt;&lt;property id=&quot;20148&quot; value=&quot;5&quot;/&gt;&lt;property id=&quot;20300&quot; value=&quot;Slide 28&quot;/&gt;&lt;property id=&quot;20307&quot; value=&quot;283&quot;/&gt;&lt;/object&gt;&lt;object type=&quot;3&quot; unique_id=&quot;12607&quot;&gt;&lt;property id=&quot;20148&quot; value=&quot;5&quot;/&gt;&lt;property id=&quot;20300&quot; value=&quot;Slide 18 - &amp;quot;ProjectONE: Creating the Future of Medicine&amp;quot;&quot;/&gt;&lt;property id=&quot;20307&quot; value=&quot;284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2016 OSUWMC Template">
  <a:themeElements>
    <a:clrScheme name="OSUWMC Sept 2013">
      <a:dk1>
        <a:srgbClr val="000000"/>
      </a:dk1>
      <a:lt1>
        <a:srgbClr val="FFFFFF"/>
      </a:lt1>
      <a:dk2>
        <a:srgbClr val="666666"/>
      </a:dk2>
      <a:lt2>
        <a:srgbClr val="F2F2F2"/>
      </a:lt2>
      <a:accent1>
        <a:srgbClr val="BB0000"/>
      </a:accent1>
      <a:accent2>
        <a:srgbClr val="D25F15"/>
      </a:accent2>
      <a:accent3>
        <a:srgbClr val="7DA1C4"/>
      </a:accent3>
      <a:accent4>
        <a:srgbClr val="880063"/>
      </a:accent4>
      <a:accent5>
        <a:srgbClr val="999500"/>
      </a:accent5>
      <a:accent6>
        <a:srgbClr val="65513C"/>
      </a:accent6>
      <a:hlink>
        <a:srgbClr val="4B79A5"/>
      </a:hlink>
      <a:folHlink>
        <a:srgbClr val="A3A3A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B9990401DE874BA94FAA5CA5B76D50" ma:contentTypeVersion="4" ma:contentTypeDescription="Create a new document." ma:contentTypeScope="" ma:versionID="6a157f34b63246403a6ef267b8ba03a6">
  <xsd:schema xmlns:xsd="http://www.w3.org/2001/XMLSchema" xmlns:xs="http://www.w3.org/2001/XMLSchema" xmlns:p="http://schemas.microsoft.com/office/2006/metadata/properties" xmlns:ns2="2789d12c-9c7d-485e-80e7-093e7df1ec59" targetNamespace="http://schemas.microsoft.com/office/2006/metadata/properties" ma:root="true" ma:fieldsID="a08d532b56261e8f8907bf15313fda98" ns2:_="">
    <xsd:import namespace="2789d12c-9c7d-485e-80e7-093e7df1ec59"/>
    <xsd:element name="properties">
      <xsd:complexType>
        <xsd:sequence>
          <xsd:element name="documentManagement">
            <xsd:complexType>
              <xsd:all>
                <xsd:element ref="ns2:Thumbnail" minOccurs="0"/>
                <xsd:element ref="ns2:Preview" minOccurs="0"/>
                <xsd:element ref="ns2:Data_x0020_Classification"/>
                <xsd:element ref="ns2:Security_x0020_Disclaimer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89d12c-9c7d-485e-80e7-093e7df1ec59" elementFormDefault="qualified">
    <xsd:import namespace="http://schemas.microsoft.com/office/2006/documentManagement/types"/>
    <xsd:import namespace="http://schemas.microsoft.com/office/infopath/2007/PartnerControls"/>
    <xsd:element name="Thumbnail" ma:index="8" nillable="true" ma:displayName="Thumbnail" ma:format="Image" ma:internalName="Thumbnai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review" ma:index="9" nillable="true" ma:displayName="Preview" ma:format="Hyperlink" ma:internalName="Preview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Data_x0020_Classification" ma:index="10" ma:displayName="Data Classification" ma:default="Limited Access" ma:format="Dropdown" ma:internalName="Data_x0020_Classification">
      <xsd:simpleType>
        <xsd:restriction base="dms:Choice">
          <xsd:enumeration value="Public"/>
          <xsd:enumeration value="Limited Access"/>
        </xsd:restriction>
      </xsd:simpleType>
    </xsd:element>
    <xsd:element name="Security_x0020_Disclaimer" ma:index="11" ma:displayName="Security Disclaimer" ma:description="This document does not contain Personal Health Information (PHI) or other restricted data." ma:format="Dropdown" ma:internalName="Security_x0020_Disclaimer">
      <xsd:simpleType>
        <xsd:restriction base="dms:Choice">
          <xsd:enumeration value="Yes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eview xmlns="2789d12c-9c7d-485e-80e7-093e7df1ec59">
      <Url xsi:nil="true"/>
      <Description xsi:nil="true"/>
    </Preview>
    <Data_x0020_Classification xmlns="2789d12c-9c7d-485e-80e7-093e7df1ec59">Public</Data_x0020_Classification>
    <Thumbnail xmlns="2789d12c-9c7d-485e-80e7-093e7df1ec59">
      <Url xsi:nil="true"/>
      <Description xsi:nil="true"/>
    </Thumbnail>
    <Security_x0020_Disclaimer xmlns="2789d12c-9c7d-485e-80e7-093e7df1ec59">Yes</Security_x0020_Disclaimer>
  </documentManagement>
</p:properties>
</file>

<file path=customXml/itemProps1.xml><?xml version="1.0" encoding="utf-8"?>
<ds:datastoreItem xmlns:ds="http://schemas.openxmlformats.org/officeDocument/2006/customXml" ds:itemID="{57711592-5AD4-4971-9B2B-16F922E6A91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6CB18BB-1500-4FC2-B2F1-4FADA7C385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89d12c-9c7d-485e-80e7-093e7df1ec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D829293-7E1B-4A6B-92D3-D74CA4C4BB69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2789d12c-9c7d-485e-80e7-093e7df1ec59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51461</TotalTime>
  <Words>2768</Words>
  <Application>Microsoft Office PowerPoint</Application>
  <PresentationFormat>On-screen Show (16:9)</PresentationFormat>
  <Paragraphs>342</Paragraphs>
  <Slides>50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Symbol</vt:lpstr>
      <vt:lpstr>Times New Roman</vt:lpstr>
      <vt:lpstr>Wingdings</vt:lpstr>
      <vt:lpstr>2016 OSUWMC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Single Image Ad</vt:lpstr>
      <vt:lpstr>Single Image</vt:lpstr>
      <vt:lpstr>Single Video Ad</vt:lpstr>
      <vt:lpstr>Single Video Ad</vt:lpstr>
      <vt:lpstr>Dynamic Creative</vt:lpstr>
      <vt:lpstr>Dynamic Creative</vt:lpstr>
      <vt:lpstr>Instant Experience</vt:lpstr>
      <vt:lpstr>Instant Experience</vt:lpstr>
      <vt:lpstr>Carousel Ads </vt:lpstr>
      <vt:lpstr>Carousel Ad</vt:lpstr>
      <vt:lpstr>Collection Ads </vt:lpstr>
      <vt:lpstr>Collection Ad </vt:lpstr>
      <vt:lpstr>PowerPoint Presentation</vt:lpstr>
      <vt:lpstr>Single Image Ad</vt:lpstr>
      <vt:lpstr>Landscape Image Ad</vt:lpstr>
      <vt:lpstr>Landscape Image Ad</vt:lpstr>
      <vt:lpstr>Square Image Ad</vt:lpstr>
      <vt:lpstr>Vertical Image Ad</vt:lpstr>
      <vt:lpstr>Vertical Image Ad</vt:lpstr>
      <vt:lpstr>Landscape Video Ad</vt:lpstr>
      <vt:lpstr>Landscape Video Ad</vt:lpstr>
      <vt:lpstr>Square Video Ad</vt:lpstr>
      <vt:lpstr>Square Video Ad</vt:lpstr>
      <vt:lpstr>Vertical Video Ad</vt:lpstr>
      <vt:lpstr>Vertical Video Ad</vt:lpstr>
      <vt:lpstr>Instagram Stories Ad</vt:lpstr>
      <vt:lpstr>Instagram Stories Ad</vt:lpstr>
      <vt:lpstr>Carousel Ad</vt:lpstr>
      <vt:lpstr>Instagram Carousel Ad</vt:lpstr>
      <vt:lpstr>PowerPoint Presentation</vt:lpstr>
      <vt:lpstr>Single Image Ad</vt:lpstr>
      <vt:lpstr>Single Ad Image  (Promoted Tweet) </vt:lpstr>
      <vt:lpstr>Single Video Ad (Promoted Video)</vt:lpstr>
      <vt:lpstr>Single Ad Video</vt:lpstr>
      <vt:lpstr>PowerPoint Presentation</vt:lpstr>
      <vt:lpstr>Sponsored Content Image</vt:lpstr>
      <vt:lpstr>Sponsored Content Image</vt:lpstr>
      <vt:lpstr>Sponsored Content Video</vt:lpstr>
      <vt:lpstr>Sponsored Content Video</vt:lpstr>
      <vt:lpstr>Text Ads</vt:lpstr>
      <vt:lpstr>Text Ad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2017_OSUWMC WIDESCREEN Presentation Template</dc:title>
  <dc:creator>ClarityPresentations</dc:creator>
  <cp:lastModifiedBy>Arnold, Amy</cp:lastModifiedBy>
  <cp:revision>1296</cp:revision>
  <cp:lastPrinted>2016-07-14T12:47:40Z</cp:lastPrinted>
  <dcterms:created xsi:type="dcterms:W3CDTF">2010-06-18T15:19:42Z</dcterms:created>
  <dcterms:modified xsi:type="dcterms:W3CDTF">2022-07-05T16:42:49Z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0x01010009B9990401DE874BA94FAA5CA5B76D50</vt:lpwstr>
  </property>
</Properties>
</file>